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35.xml" ContentType="application/vnd.openxmlformats-officedocument.drawingml.chart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3.xml" ContentType="application/vnd.openxmlformats-officedocument.presentationml.notesSlide+xml"/>
  <Override PartName="/ppt/charts/chart41.xml" ContentType="application/vnd.openxmlformats-officedocument.drawingml.chart+xml"/>
  <Override PartName="/ppt/drawings/drawing8.xml" ContentType="application/vnd.openxmlformats-officedocument.drawingml.chartshapes+xml"/>
  <Override PartName="/ppt/charts/chart42.xml" ContentType="application/vnd.openxmlformats-officedocument.drawingml.chart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notesSlides/notesSlide4.xml" ContentType="application/vnd.openxmlformats-officedocument.presentationml.notesSlide+xml"/>
  <Override PartName="/ppt/charts/chart44.xml" ContentType="application/vnd.openxmlformats-officedocument.drawingml.chart+xml"/>
  <Override PartName="/ppt/theme/themeOverride4.xml" ContentType="application/vnd.openxmlformats-officedocument.themeOverride+xml"/>
  <Override PartName="/ppt/drawings/drawing10.xml" ContentType="application/vnd.openxmlformats-officedocument.drawingml.chartshapes+xml"/>
  <Override PartName="/ppt/charts/chart45.xml" ContentType="application/vnd.openxmlformats-officedocument.drawingml.chart+xml"/>
  <Override PartName="/ppt/theme/themeOverride5.xml" ContentType="application/vnd.openxmlformats-officedocument.themeOverride+xml"/>
  <Override PartName="/ppt/drawings/drawing11.xml" ContentType="application/vnd.openxmlformats-officedocument.drawingml.chartshapes+xml"/>
  <Override PartName="/ppt/charts/chart4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6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7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8.xml" ContentType="application/vnd.openxmlformats-officedocument.presentationml.notesSlide+xml"/>
  <Override PartName="/ppt/charts/chart53.xml" ContentType="application/vnd.openxmlformats-officedocument.drawingml.chart+xml"/>
  <Override PartName="/ppt/drawings/drawing1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rawings/drawing13.xml" ContentType="application/vnd.openxmlformats-officedocument.drawingml.chartshapes+xml"/>
  <Override PartName="/ppt/charts/chart57.xml" ContentType="application/vnd.openxmlformats-officedocument.drawingml.chart+xml"/>
  <Override PartName="/ppt/drawings/drawing14.xml" ContentType="application/vnd.openxmlformats-officedocument.drawingml.chartshapes+xml"/>
  <Override PartName="/ppt/charts/chart58.xml" ContentType="application/vnd.openxmlformats-officedocument.drawingml.chart+xml"/>
  <Override PartName="/ppt/drawings/drawing15.xml" ContentType="application/vnd.openxmlformats-officedocument.drawingml.chartshapes+xml"/>
  <Override PartName="/ppt/charts/chart59.xml" ContentType="application/vnd.openxmlformats-officedocument.drawingml.chart+xml"/>
  <Override PartName="/ppt/drawings/drawing16.xml" ContentType="application/vnd.openxmlformats-officedocument.drawingml.chartshapes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34"/>
  </p:notesMasterIdLst>
  <p:handoutMasterIdLst>
    <p:handoutMasterId r:id="rId35"/>
  </p:handoutMasterIdLst>
  <p:sldIdLst>
    <p:sldId id="388" r:id="rId2"/>
    <p:sldId id="384" r:id="rId3"/>
    <p:sldId id="312" r:id="rId4"/>
    <p:sldId id="356" r:id="rId5"/>
    <p:sldId id="313" r:id="rId6"/>
    <p:sldId id="314" r:id="rId7"/>
    <p:sldId id="354" r:id="rId8"/>
    <p:sldId id="360" r:id="rId9"/>
    <p:sldId id="361" r:id="rId10"/>
    <p:sldId id="315" r:id="rId11"/>
    <p:sldId id="355" r:id="rId12"/>
    <p:sldId id="357" r:id="rId13"/>
    <p:sldId id="319" r:id="rId14"/>
    <p:sldId id="362" r:id="rId15"/>
    <p:sldId id="383" r:id="rId16"/>
    <p:sldId id="385" r:id="rId17"/>
    <p:sldId id="387" r:id="rId18"/>
    <p:sldId id="381" r:id="rId19"/>
    <p:sldId id="359" r:id="rId20"/>
    <p:sldId id="363" r:id="rId21"/>
    <p:sldId id="377" r:id="rId22"/>
    <p:sldId id="373" r:id="rId23"/>
    <p:sldId id="378" r:id="rId24"/>
    <p:sldId id="379" r:id="rId25"/>
    <p:sldId id="371" r:id="rId26"/>
    <p:sldId id="366" r:id="rId27"/>
    <p:sldId id="367" r:id="rId28"/>
    <p:sldId id="344" r:id="rId29"/>
    <p:sldId id="346" r:id="rId30"/>
    <p:sldId id="369" r:id="rId31"/>
    <p:sldId id="370" r:id="rId32"/>
    <p:sldId id="303" r:id="rId33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1"/>
    <a:srgbClr val="4472C4"/>
    <a:srgbClr val="FFC625"/>
    <a:srgbClr val="004070"/>
    <a:srgbClr val="002060"/>
    <a:srgbClr val="FFC000"/>
    <a:srgbClr val="469455"/>
    <a:srgbClr val="ED7D31"/>
    <a:srgbClr val="CA4F3E"/>
    <a:srgbClr val="35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6" autoAdjust="0"/>
    <p:restoredTop sz="94824" autoAdjust="0"/>
  </p:normalViewPr>
  <p:slideViewPr>
    <p:cSldViewPr>
      <p:cViewPr>
        <p:scale>
          <a:sx n="120" d="100"/>
          <a:sy n="120" d="100"/>
        </p:scale>
        <p:origin x="-1164" y="-1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4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3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34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35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6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46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47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49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50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51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i="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T Commons Bold"/>
              </a:rPr>
              <a:t>Валовый региональный продукт, на душу населения, тыс. руб</a:t>
            </a:r>
            <a:r>
              <a:rPr lang="ru-RU" sz="1400" b="0" i="0" baseline="0" dirty="0" smtClean="0">
                <a:effectLst/>
                <a:latin typeface="TT Commons Bold"/>
              </a:rPr>
              <a:t>.</a:t>
            </a:r>
            <a:endParaRPr lang="ru-RU" sz="1400" b="0" dirty="0">
              <a:effectLst/>
              <a:latin typeface="TT Commons Bold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643968130525178E-2"/>
          <c:y val="0.25706972729525779"/>
          <c:w val="0.93071206373894966"/>
          <c:h val="0.52506167405900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baseline="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1578.5</c:v>
                </c:pt>
                <c:pt idx="1">
                  <c:v>1684.7</c:v>
                </c:pt>
                <c:pt idx="2">
                  <c:v>1732</c:v>
                </c:pt>
                <c:pt idx="3">
                  <c:v>1702.2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C625"/>
            </a:solidFill>
          </c:spPr>
          <c:invertIfNegative val="0"/>
          <c:dLbls>
            <c:txPr>
              <a:bodyPr/>
              <a:lstStyle/>
              <a:p>
                <a:pPr>
                  <a:defRPr sz="1000" b="0" i="0" baseline="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578.70000000000005</c:v>
                </c:pt>
                <c:pt idx="1">
                  <c:v>738.5</c:v>
                </c:pt>
                <c:pt idx="2">
                  <c:v>767.8</c:v>
                </c:pt>
                <c:pt idx="3">
                  <c:v>992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33"/>
        <c:axId val="91991552"/>
        <c:axId val="32491200"/>
      </c:barChart>
      <c:catAx>
        <c:axId val="919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 baseline="0">
                <a:latin typeface="TT Commons"/>
              </a:defRPr>
            </a:pPr>
            <a:endParaRPr lang="ru-RU"/>
          </a:p>
        </c:txPr>
        <c:crossAx val="32491200"/>
        <c:crosses val="autoZero"/>
        <c:auto val="1"/>
        <c:lblAlgn val="ctr"/>
        <c:lblOffset val="100"/>
        <c:noMultiLvlLbl val="0"/>
      </c:catAx>
      <c:valAx>
        <c:axId val="32491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991552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4262011562207374"/>
          <c:y val="0.89496252553135125"/>
          <c:w val="0.17909220404082085"/>
          <c:h val="7.7903737191594088E-2"/>
        </c:manualLayout>
      </c:layout>
      <c:overlay val="0"/>
      <c:txPr>
        <a:bodyPr/>
        <a:lstStyle/>
        <a:p>
          <a:pPr>
            <a:defRPr sz="1000" b="0" i="0" baseline="0">
              <a:latin typeface="TT Common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73359580052491E-2"/>
          <c:y val="0.10193520525081022"/>
          <c:w val="0.44726584524156704"/>
          <c:h val="0.813267585263069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A3-4CF2-9FAD-B556267B7C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A3-4CF2-9FAD-B556267B7C0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AA3-4CF2-9FAD-B556267B7C0C}"/>
              </c:ext>
            </c:extLst>
          </c:dPt>
          <c:dLbls>
            <c:dLbl>
              <c:idx val="0"/>
              <c:layout>
                <c:manualLayout>
                  <c:x val="-2.3232720909886263E-3"/>
                  <c:y val="-1.5315829528158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TT Commons DemiBold" panose="02000506030000020004" pitchFamily="2" charset="-52"/>
                        <a:cs typeface="Times New Roman" panose="02020603050405020304" pitchFamily="18" charset="0"/>
                      </a:rPr>
                      <a:t>8,0</a:t>
                    </a:r>
                    <a:endParaRPr lang="en-US" sz="1400" b="1">
                      <a:solidFill>
                        <a:schemeClr val="bg1"/>
                      </a:solidFill>
                      <a:latin typeface="TT Commons DemiBold" panose="02000506030000020004" pitchFamily="2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A3-4CF2-9FAD-B556267B7C0C}"/>
                </c:ext>
              </c:extLst>
            </c:dLbl>
            <c:dLbl>
              <c:idx val="1"/>
              <c:layout>
                <c:manualLayout>
                  <c:x val="5.4116360454943132E-3"/>
                  <c:y val="-3.5768645357775053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T Commons DemiBold" panose="02000506030000020004" pitchFamily="2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A3-4CF2-9FAD-B556267B7C0C}"/>
                </c:ext>
              </c:extLst>
            </c:dLbl>
            <c:dLbl>
              <c:idx val="2"/>
              <c:layout>
                <c:manualLayout>
                  <c:x val="-4.9387576552930885E-4"/>
                  <c:y val="-1.0466133942161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T Commons DemiBold" panose="02000506030000020004" pitchFamily="2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A3-4CF2-9FAD-B556267B7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T Commons DemiBold" panose="02000506030000020004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человеческий капитал, млрд. руб.</c:v>
                </c:pt>
                <c:pt idx="1">
                  <c:v>комфортная среда для жизни, млрд. руб.</c:v>
                </c:pt>
                <c:pt idx="2">
                  <c:v>экономический рост, млрд.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1.5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AA3-4CF2-9FAD-B556267B7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899015748031502"/>
          <c:y val="0.21914312504133807"/>
          <c:w val="0.3945695538057743"/>
          <c:h val="0.63563736681887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000" b="0" i="0" u="none" strike="noStrike" kern="1200" baseline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Лист1!$D$37</c:f>
              <c:strCache>
                <c:ptCount val="1"/>
                <c:pt idx="0">
                  <c:v>2019 год (прогноз)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C6-4976-A34F-F4A38978065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C6-4976-A34F-F4A389780658}"/>
              </c:ext>
            </c:extLst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C6-4976-A34F-F4A389780658}"/>
              </c:ext>
            </c:extLst>
          </c:dPt>
          <c:dPt>
            <c:idx val="3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C6-4976-A34F-F4A389780658}"/>
              </c:ext>
            </c:extLst>
          </c:dPt>
          <c:dPt>
            <c:idx val="4"/>
            <c:bubble3D val="0"/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C6-4976-A34F-F4A389780658}"/>
              </c:ext>
            </c:extLst>
          </c:dPt>
          <c:dLbls>
            <c:dLbl>
              <c:idx val="0"/>
              <c:layout>
                <c:manualLayout>
                  <c:x val="-1.7719615673322104E-2"/>
                  <c:y val="8.141954851484536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53706115569144"/>
                      <c:h val="0.179308711335811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AC6-4976-A34F-F4A389780658}"/>
                </c:ext>
              </c:extLst>
            </c:dLbl>
            <c:dLbl>
              <c:idx val="1"/>
              <c:layout>
                <c:manualLayout>
                  <c:x val="-1.75517342980335E-2"/>
                  <c:y val="-0.1228921621007535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rgbClr val="FFC000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C000"/>
                      </a:solidFill>
                      <a:effectLst/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3651604678417969E-2"/>
                  <c:y val="0.1548893661162006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3"/>
                      </a:solidFill>
                      <a:effectLst/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872722000280279"/>
                      <c:h val="0.26392736303706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C6-4976-A34F-F4A389780658}"/>
                </c:ext>
              </c:extLst>
            </c:dLbl>
            <c:dLbl>
              <c:idx val="3"/>
              <c:layout>
                <c:manualLayout>
                  <c:x val="3.4510882962299289E-2"/>
                  <c:y val="0.1219001816541288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rgbClr val="ED7D31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ED7D31"/>
                      </a:solidFill>
                      <a:effectLst/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1435450867799"/>
                      <c:h val="0.1787991230915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AC6-4976-A34F-F4A389780658}"/>
                </c:ext>
              </c:extLst>
            </c:dLbl>
            <c:dLbl>
              <c:idx val="4"/>
              <c:layout>
                <c:manualLayout>
                  <c:x val="-5.5635114765184304E-2"/>
                  <c:y val="7.418424411784334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5"/>
                      </a:solidFill>
                      <a:effectLst/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53213297054851"/>
                      <c:h val="0.188127172549048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AC6-4976-A34F-F4A38978065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Лист1!$C$38:$C$42</c:f>
              <c:strCache>
                <c:ptCount val="5"/>
                <c:pt idx="0">
                  <c:v>ЖКХ</c:v>
                </c:pt>
                <c:pt idx="1">
                  <c:v>Промышленность</c:v>
                </c:pt>
                <c:pt idx="2">
                  <c:v>Управляющие компании и население</c:v>
                </c:pt>
                <c:pt idx="3">
                  <c:v>Транспорт и связь</c:v>
                </c:pt>
                <c:pt idx="4">
                  <c:v>Прочие отрасли</c:v>
                </c:pt>
              </c:strCache>
            </c:strRef>
          </c:cat>
          <c:val>
            <c:numRef>
              <c:f>Лист1!$D$38:$D$42</c:f>
              <c:numCache>
                <c:formatCode>0%</c:formatCode>
                <c:ptCount val="5"/>
                <c:pt idx="0">
                  <c:v>0.2</c:v>
                </c:pt>
                <c:pt idx="1">
                  <c:v>0.47</c:v>
                </c:pt>
                <c:pt idx="2">
                  <c:v>0.11</c:v>
                </c:pt>
                <c:pt idx="3">
                  <c:v>0.03</c:v>
                </c:pt>
                <c:pt idx="4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C6-4976-A34F-F4A38978065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0" i="0" u="none" strike="noStrike" kern="1200" baseline="0" dirty="0">
                <a:solidFill>
                  <a:srgbClr val="002060"/>
                </a:solidFill>
                <a:latin typeface="TT Commons Bold"/>
                <a:ea typeface="+mn-ea"/>
                <a:cs typeface="+mn-cs"/>
              </a:defRPr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TT Commons Bold"/>
                <a:ea typeface="+mn-ea"/>
                <a:cs typeface="+mn-cs"/>
              </a:rPr>
              <a:t>Число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T Commons Bold"/>
                <a:ea typeface="+mn-ea"/>
                <a:cs typeface="+mn-cs"/>
              </a:rPr>
              <a:t>МСП, </a:t>
            </a:r>
            <a:r>
              <a:rPr lang="ru-RU" sz="1000" b="0" i="0" u="none" strike="noStrike" kern="1200" baseline="0" dirty="0">
                <a:solidFill>
                  <a:schemeClr val="tx1"/>
                </a:solidFill>
                <a:latin typeface="TT Commons Bold"/>
                <a:ea typeface="+mn-ea"/>
                <a:cs typeface="+mn-cs"/>
              </a:rPr>
              <a:t>ед</a:t>
            </a:r>
            <a:r>
              <a:rPr lang="ru-RU" sz="1200" b="0" i="0" u="none" strike="noStrike" kern="1200" baseline="0" dirty="0">
                <a:solidFill>
                  <a:srgbClr val="002060"/>
                </a:solidFill>
                <a:latin typeface="TT Commons Bold"/>
                <a:ea typeface="+mn-ea"/>
                <a:cs typeface="+mn-cs"/>
              </a:rPr>
              <a:t>.</a:t>
            </a:r>
          </a:p>
        </c:rich>
      </c:tx>
      <c:layout>
        <c:manualLayout>
          <c:xMode val="edge"/>
          <c:yMode val="edge"/>
          <c:x val="9.5351155189142195E-2"/>
          <c:y val="3.82990689858210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321984065262589E-2"/>
          <c:y val="0.13559875958284284"/>
          <c:w val="0.96535603186947483"/>
          <c:h val="0.6870423253701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малого и среднего предпринимательства, ед.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1377</c:v>
                </c:pt>
                <c:pt idx="1">
                  <c:v>1390</c:v>
                </c:pt>
                <c:pt idx="2">
                  <c:v>1400</c:v>
                </c:pt>
                <c:pt idx="3">
                  <c:v>1450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73"/>
        <c:axId val="141583872"/>
        <c:axId val="94239488"/>
      </c:barChart>
      <c:catAx>
        <c:axId val="1415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4239488"/>
        <c:crosses val="autoZero"/>
        <c:auto val="1"/>
        <c:lblAlgn val="ctr"/>
        <c:lblOffset val="100"/>
        <c:noMultiLvlLbl val="0"/>
      </c:catAx>
      <c:valAx>
        <c:axId val="94239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158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T Commons DemiBold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0" i="0" u="none" strike="noStrike" kern="1200" baseline="0" dirty="0">
                <a:solidFill>
                  <a:srgbClr val="002060"/>
                </a:solidFill>
                <a:latin typeface="TT Commons Bold"/>
                <a:ea typeface="+mn-ea"/>
                <a:cs typeface="+mn-cs"/>
              </a:defRPr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T Commons Bold"/>
                <a:ea typeface="+mn-ea"/>
                <a:cs typeface="+mn-cs"/>
              </a:rPr>
              <a:t>Занятые в МСП, </a:t>
            </a:r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TT Commons Bold"/>
                <a:ea typeface="+mn-ea"/>
                <a:cs typeface="+mn-cs"/>
              </a:rPr>
              <a:t>тыс. чел</a:t>
            </a:r>
            <a:r>
              <a:rPr lang="ru-RU" sz="1000" b="0" i="0" u="none" strike="noStrike" kern="1200" baseline="0" dirty="0" smtClean="0">
                <a:solidFill>
                  <a:srgbClr val="002060"/>
                </a:solidFill>
                <a:latin typeface="TT Commons Bold"/>
                <a:ea typeface="+mn-ea"/>
                <a:cs typeface="+mn-cs"/>
              </a:rPr>
              <a:t>.</a:t>
            </a:r>
            <a:endParaRPr lang="ru-RU" sz="1000" b="0" i="0" u="none" strike="noStrike" kern="1200" baseline="0" dirty="0">
              <a:solidFill>
                <a:srgbClr val="002060"/>
              </a:solidFill>
              <a:latin typeface="TT Commons Bold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5.23309178982359E-2"/>
          <c:y val="1.76369169835872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321984065262589E-2"/>
          <c:y val="0.16537552985986287"/>
          <c:w val="0.96535603186947483"/>
          <c:h val="0.65726555509315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занятых у субъектов малого и среднего предпринимательства, тыс. ед.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="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3.8420000000000001</c:v>
                </c:pt>
                <c:pt idx="1">
                  <c:v>4.2560000000000002</c:v>
                </c:pt>
                <c:pt idx="2">
                  <c:v>4.3</c:v>
                </c:pt>
                <c:pt idx="3">
                  <c:v>4.4720000000000004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73"/>
        <c:axId val="141665792"/>
        <c:axId val="108998016"/>
      </c:barChart>
      <c:catAx>
        <c:axId val="1416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8998016"/>
        <c:crosses val="autoZero"/>
        <c:auto val="1"/>
        <c:lblAlgn val="ctr"/>
        <c:lblOffset val="100"/>
        <c:noMultiLvlLbl val="0"/>
      </c:catAx>
      <c:valAx>
        <c:axId val="1089980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166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T Commons DemiBold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58789374280048E-2"/>
          <c:y val="0.17026437873214936"/>
          <c:w val="0.67335281821598403"/>
          <c:h val="0.6768632776610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окружного бюджета, млн.руб.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67779171527162E-2"/>
                  <c:y val="1.1093834064515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159940507065458E-2"/>
                      <c:h val="7.4548589365804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71-4CF1-9A1B-6AC3A208C229}"/>
                </c:ext>
              </c:extLst>
            </c:dLbl>
            <c:dLbl>
              <c:idx val="1"/>
              <c:layout>
                <c:manualLayout>
                  <c:x val="-1.6217016097435654E-2"/>
                  <c:y val="1.6640751096773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1-4CF1-9A1B-6AC3A208C229}"/>
                </c:ext>
              </c:extLst>
            </c:dLbl>
            <c:dLbl>
              <c:idx val="2"/>
              <c:layout>
                <c:manualLayout>
                  <c:x val="-1.3759959675433385E-2"/>
                  <c:y val="1.664075109677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71-4CF1-9A1B-6AC3A208C22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1619.4</c:v>
                </c:pt>
                <c:pt idx="1">
                  <c:v>1875.5</c:v>
                </c:pt>
                <c:pt idx="2">
                  <c:v>1883</c:v>
                </c:pt>
                <c:pt idx="3">
                  <c:v>1897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71-4CF1-9A1B-6AC3A208C2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 бюджета, млн.руб.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99.1</c:v>
                </c:pt>
                <c:pt idx="1">
                  <c:v>165.5</c:v>
                </c:pt>
                <c:pt idx="2" formatCode="#,##0.0">
                  <c:v>125.6</c:v>
                </c:pt>
                <c:pt idx="3" formatCode="#,##0.0">
                  <c:v>78.7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1-4CF1-9A1B-6AC3A208C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32"/>
        <c:axId val="139983360"/>
        <c:axId val="109001472"/>
      </c:barChart>
      <c:catAx>
        <c:axId val="139983360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ru-RU"/>
          </a:p>
        </c:txPr>
        <c:crossAx val="109001472"/>
        <c:crosses val="autoZero"/>
        <c:auto val="1"/>
        <c:lblAlgn val="ctr"/>
        <c:lblOffset val="100"/>
        <c:noMultiLvlLbl val="0"/>
      </c:catAx>
      <c:valAx>
        <c:axId val="1090014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99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27282178343033"/>
          <c:y val="0.24627189553874793"/>
          <c:w val="0.25682174260875273"/>
          <c:h val="0.4477809074917492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>
          <a:latin typeface="TT Commons DemiBold" panose="02000506030000020004" pitchFamily="2" charset="-5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8.3333333333332829E-3"/>
                  <c:y val="-4.629629629629714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3333333333333343E-2"/>
                  <c:y val="-8.33333333333332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3333333333333333E-2"/>
                  <c:y val="-0.120370370370370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0555555555555506E-2"/>
                  <c:y val="-0.1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5000000000000001E-2"/>
                  <c:y val="-0.1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PowerPoint]Лист1'!$A$2:$A$6</c:f>
              <c:strCache>
                <c:ptCount val="5"/>
                <c:pt idx="0">
                  <c:v>Северного оленеводство</c:v>
                </c:pt>
                <c:pt idx="1">
                  <c:v>Традиционные виды промысла</c:v>
                </c:pt>
                <c:pt idx="2">
                  <c:v>Пищевая и перерабатывающая промышленность</c:v>
                </c:pt>
                <c:pt idx="3">
                  <c:v>Растениеводство</c:v>
                </c:pt>
                <c:pt idx="4">
                  <c:v>Поддержка малых форм</c:v>
                </c:pt>
              </c:strCache>
            </c:strRef>
          </c:cat>
          <c:val>
            <c:numRef>
              <c:f>'[Диаграмма в Microsoft PowerPoint]Лист1'!$B$2:$B$6</c:f>
              <c:numCache>
                <c:formatCode>#,##0.0</c:formatCode>
                <c:ptCount val="5"/>
                <c:pt idx="0">
                  <c:v>1297.5</c:v>
                </c:pt>
                <c:pt idx="1">
                  <c:v>273.5</c:v>
                </c:pt>
                <c:pt idx="2" formatCode="General">
                  <c:v>111</c:v>
                </c:pt>
                <c:pt idx="3" formatCode="General">
                  <c:v>21.1</c:v>
                </c:pt>
                <c:pt idx="4" formatCode="General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T Commons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774274033173184E-2"/>
          <c:y val="0.1856182119324139"/>
          <c:w val="0.82882954775324169"/>
          <c:h val="0.60285332695968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PowerPoint]поголовье'!$A$2</c:f>
              <c:strCache>
                <c:ptCount val="1"/>
                <c:pt idx="0">
                  <c:v>Выходное погловье оленей, тыс. голов</c:v>
                </c:pt>
              </c:strCache>
            </c:strRef>
          </c:tx>
          <c:spPr>
            <a:solidFill>
              <a:srgbClr val="4472C4"/>
            </a:solidFill>
            <a:ln w="22225"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4472C4"/>
              </a:solidFill>
              <a:ln w="22225">
                <a:noFill/>
              </a:ln>
            </c:spPr>
          </c:dPt>
          <c:dLbls>
            <c:dLbl>
              <c:idx val="0"/>
              <c:layout>
                <c:manualLayout>
                  <c:x val="-7.5505025482838313E-3"/>
                  <c:y val="-4.238526099244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928538912129419E-3"/>
                  <c:y val="-6.178110340962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102377967432422E-3"/>
                  <c:y val="-1.329149736667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917050453004305E-3"/>
                  <c:y val="-2.718014232272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01470240097411E-2"/>
                  <c:y val="-5.5555540366486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554151962433042E-2"/>
                  <c:y val="-5.2083319093580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91903081420928E-2"/>
                  <c:y val="-5.9027761639391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91903081420928E-2"/>
                  <c:y val="-5.2083319093580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331227943649679E-2"/>
                  <c:y val="-5.9027761639391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331227943649679E-2"/>
                  <c:y val="-6.249998291229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331227943649679E-2"/>
                  <c:y val="-7.2916646731013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510204081632654E-2"/>
                  <c:y val="-4.725738396624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PowerPoint]поголовье'!$B$1:$E$1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'[Диаграмма в Microsoft PowerPoint]поголовье'!$B$2:$E$2</c:f>
              <c:numCache>
                <c:formatCode>General</c:formatCode>
                <c:ptCount val="4"/>
                <c:pt idx="0" formatCode="0.0">
                  <c:v>138.69999999999999</c:v>
                </c:pt>
                <c:pt idx="1">
                  <c:v>129.19999999999999</c:v>
                </c:pt>
                <c:pt idx="2">
                  <c:v>144.6</c:v>
                </c:pt>
                <c:pt idx="3">
                  <c:v>156.30000000000001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84384"/>
        <c:axId val="140969664"/>
      </c:barChart>
      <c:catAx>
        <c:axId val="1399843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140969664"/>
        <c:crosses val="autoZero"/>
        <c:auto val="1"/>
        <c:lblAlgn val="ctr"/>
        <c:lblOffset val="100"/>
        <c:noMultiLvlLbl val="0"/>
      </c:catAx>
      <c:valAx>
        <c:axId val="140969664"/>
        <c:scaling>
          <c:orientation val="minMax"/>
          <c:max val="25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998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9079958179189E-2"/>
          <c:y val="0.15349950741459342"/>
          <c:w val="0.50925064241545404"/>
          <c:h val="0.575859586629783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Объем производства с/х продукции, млн. рублей</c:v>
                </c:pt>
              </c:strCache>
            </c:strRef>
          </c:tx>
          <c:spPr>
            <a:solidFill>
              <a:srgbClr val="4472C4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63D-45AB-90B4-2944F45A5A0E}"/>
              </c:ext>
            </c:extLst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_-* #,##0.0\ _₽_-;\-* #,##0.0\ _₽_-;_-* "-"??\ _₽_-;_-@_-</c:formatCode>
                <c:ptCount val="4"/>
                <c:pt idx="0">
                  <c:v>1334.5</c:v>
                </c:pt>
                <c:pt idx="1">
                  <c:v>1544.9</c:v>
                </c:pt>
                <c:pt idx="2">
                  <c:v>1580</c:v>
                </c:pt>
                <c:pt idx="3">
                  <c:v>1660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D-45AB-90B4-2944F45A5A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0378112"/>
        <c:axId val="14097081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Индекс производства продукции, %</c:v>
                </c:pt>
              </c:strCache>
            </c:strRef>
          </c:tx>
          <c:spPr>
            <a:ln w="19050">
              <a:solidFill>
                <a:srgbClr val="FFC000"/>
              </a:solidFill>
              <a:prstDash val="dash"/>
            </a:ln>
          </c:spPr>
          <c:marker>
            <c:symbol val="circle"/>
            <c:size val="3"/>
            <c:spPr>
              <a:solidFill>
                <a:srgbClr val="FFC000"/>
              </a:solidFill>
              <a:ln w="19050">
                <a:solidFill>
                  <a:srgbClr val="FFC000"/>
                </a:solidFill>
                <a:prstDash val="dash"/>
              </a:ln>
            </c:spPr>
          </c:marker>
          <c:dLbls>
            <c:dLbl>
              <c:idx val="0"/>
              <c:layout>
                <c:manualLayout>
                  <c:x val="-4.157199166706535E-2"/>
                  <c:y val="-3.1871064515065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83052332783976E-2"/>
                  <c:y val="-4.1851482203543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061029694211319E-2"/>
                  <c:y val="-9.7885629600068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980747069573622E-2"/>
                  <c:y val="-0.111194954131001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9835">
                <a:noFill/>
                <a:prstDash val="solid"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0" i="0" u="none" strike="noStrike" kern="1200" baseline="0">
                    <a:solidFill>
                      <a:schemeClr val="tx1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94.7</c:v>
                </c:pt>
                <c:pt idx="1">
                  <c:v>109.1</c:v>
                </c:pt>
                <c:pt idx="2">
                  <c:v>100.4</c:v>
                </c:pt>
                <c:pt idx="3">
                  <c:v>100.4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63D-45AB-90B4-2944F45A5A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904960"/>
        <c:axId val="140971392"/>
      </c:lineChart>
      <c:catAx>
        <c:axId val="1403781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98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40970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0970816"/>
        <c:scaling>
          <c:orientation val="minMax"/>
          <c:max val="1650"/>
          <c:min val="0"/>
        </c:scaling>
        <c:delete val="0"/>
        <c:axPos val="l"/>
        <c:majorGridlines>
          <c:spPr>
            <a:ln w="9835">
              <a:solidFill>
                <a:srgbClr val="FFFFFF"/>
              </a:solidFill>
              <a:prstDash val="sysDash"/>
            </a:ln>
          </c:spPr>
        </c:majorGridlines>
        <c:numFmt formatCode="#,##0" sourceLinked="0"/>
        <c:majorTickMark val="cross"/>
        <c:minorTickMark val="none"/>
        <c:tickLblPos val="nextTo"/>
        <c:spPr>
          <a:ln w="9835">
            <a:solidFill>
              <a:srgbClr val="4472C4"/>
            </a:solidFill>
            <a:prstDash val="solid"/>
          </a:ln>
        </c:spPr>
        <c:txPr>
          <a:bodyPr rot="0" vert="horz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40378112"/>
        <c:crosses val="autoZero"/>
        <c:crossBetween val="between"/>
        <c:majorUnit val="500"/>
        <c:minorUnit val="5"/>
      </c:valAx>
      <c:catAx>
        <c:axId val="14090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971392"/>
        <c:crosses val="autoZero"/>
        <c:auto val="0"/>
        <c:lblAlgn val="ctr"/>
        <c:lblOffset val="100"/>
        <c:noMultiLvlLbl val="0"/>
      </c:catAx>
      <c:valAx>
        <c:axId val="140971392"/>
        <c:scaling>
          <c:orientation val="minMax"/>
          <c:max val="120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9835">
            <a:solidFill>
              <a:srgbClr val="FFC000"/>
            </a:solidFill>
            <a:prstDash val="solid"/>
          </a:ln>
        </c:spPr>
        <c:txPr>
          <a:bodyPr rot="0" vert="horz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40904960"/>
        <c:crosses val="max"/>
        <c:crossBetween val="between"/>
        <c:majorUnit val="20"/>
      </c:valAx>
      <c:spPr>
        <a:noFill/>
        <a:ln w="1966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lang="ru-RU" sz="1000" b="0" i="0" u="none" strike="noStrike" kern="1200" baseline="0">
                <a:solidFill>
                  <a:srgbClr val="004070"/>
                </a:solidFill>
                <a:latin typeface="TT Commons Light" panose="02000506020000020004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000" b="0" i="0" u="none" strike="noStrike" kern="1200" baseline="0">
                <a:solidFill>
                  <a:srgbClr val="004070"/>
                </a:solidFill>
                <a:latin typeface="TT Commons Light" panose="02000506020000020004" pitchFamily="2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660795559420863"/>
          <c:y val="0.12779042104221608"/>
          <c:w val="0.29262255077216259"/>
          <c:h val="0.6260409182881832"/>
        </c:manualLayout>
      </c:layout>
      <c:overlay val="1"/>
      <c:txPr>
        <a:bodyPr/>
        <a:lstStyle/>
        <a:p>
          <a:pPr>
            <a:defRPr lang="ru-RU" sz="1000" b="0" i="0" u="none" strike="noStrike" kern="1200" baseline="0">
              <a:solidFill>
                <a:srgbClr val="004070"/>
              </a:solidFill>
              <a:latin typeface="TT Commons Light" panose="0200050602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2060"/>
          </a:solidFill>
          <a:latin typeface="TT Commons DemiBold" panose="02000506030000020004" pitchFamily="2" charset="-52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58789374280048E-2"/>
          <c:y val="5.8950824521875146E-2"/>
          <c:w val="0.67335281821598403"/>
          <c:h val="0.7881767267114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оленеводческих предприятий, рублей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67779171527162E-2"/>
                  <c:y val="1.1093834064515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159940507065458E-2"/>
                      <c:h val="7.4548589365804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71-4CF1-9A1B-6AC3A208C229}"/>
                </c:ext>
              </c:extLst>
            </c:dLbl>
            <c:dLbl>
              <c:idx val="1"/>
              <c:layout>
                <c:manualLayout>
                  <c:x val="-1.6217016097435654E-2"/>
                  <c:y val="1.6640751096773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1-4CF1-9A1B-6AC3A208C229}"/>
                </c:ext>
              </c:extLst>
            </c:dLbl>
            <c:dLbl>
              <c:idx val="2"/>
              <c:layout>
                <c:manualLayout>
                  <c:x val="-1.3759959675433385E-2"/>
                  <c:y val="1.664075109677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71-4CF1-9A1B-6AC3A208C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53825</c:v>
                </c:pt>
                <c:pt idx="1">
                  <c:v>56683</c:v>
                </c:pt>
                <c:pt idx="2">
                  <c:v>57300</c:v>
                </c:pt>
                <c:pt idx="3">
                  <c:v>61770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71-4CF1-9A1B-6AC3A208C2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заработная плата работников оленеводства, рублей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45271780390848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49359</c:v>
                </c:pt>
                <c:pt idx="1">
                  <c:v>49681</c:v>
                </c:pt>
                <c:pt idx="2">
                  <c:v>51200</c:v>
                </c:pt>
                <c:pt idx="3">
                  <c:v>55400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1-4CF1-9A1B-6AC3A208C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32"/>
        <c:axId val="141103104"/>
        <c:axId val="140973696"/>
      </c:barChart>
      <c:catAx>
        <c:axId val="141103104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ru-RU"/>
          </a:p>
        </c:txPr>
        <c:crossAx val="140973696"/>
        <c:crosses val="autoZero"/>
        <c:auto val="1"/>
        <c:lblAlgn val="ctr"/>
        <c:lblOffset val="100"/>
        <c:noMultiLvlLbl val="0"/>
      </c:catAx>
      <c:valAx>
        <c:axId val="1409736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11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27282178343033"/>
          <c:y val="0.24627189553874793"/>
          <c:w val="0.25682174260875273"/>
          <c:h val="0.753727895828241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>
          <a:latin typeface="TT Commons DemiBold" panose="02000506030000020004" pitchFamily="2" charset="-5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58789374280048E-2"/>
          <c:y val="5.8950824521875146E-2"/>
          <c:w val="0.67335281821598403"/>
          <c:h val="0.7881767267114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 оленеводческих предприятий, человек</c:v>
                </c:pt>
              </c:strCache>
            </c:strRef>
          </c:tx>
          <c:spPr>
            <a:solidFill>
              <a:srgbClr val="00407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67779171527162E-2"/>
                  <c:y val="1.1093834064515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159940507065458E-2"/>
                      <c:h val="7.4548589365804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71-4CF1-9A1B-6AC3A208C229}"/>
                </c:ext>
              </c:extLst>
            </c:dLbl>
            <c:dLbl>
              <c:idx val="1"/>
              <c:layout>
                <c:manualLayout>
                  <c:x val="-1.6217016097435654E-2"/>
                  <c:y val="1.6640751096773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1-4CF1-9A1B-6AC3A208C229}"/>
                </c:ext>
              </c:extLst>
            </c:dLbl>
            <c:dLbl>
              <c:idx val="2"/>
              <c:layout>
                <c:manualLayout>
                  <c:x val="-1.3759959675433385E-2"/>
                  <c:y val="1.664075109677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71-4CF1-9A1B-6AC3A208C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1020</c:v>
                </c:pt>
                <c:pt idx="1">
                  <c:v>991</c:v>
                </c:pt>
                <c:pt idx="2">
                  <c:v>1056</c:v>
                </c:pt>
                <c:pt idx="3">
                  <c:v>1056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71-4CF1-9A1B-6AC3A208C2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оленеводов, человек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540580810422622E-2"/>
                  <c:y val="0.272665767381068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87863006514139E-2"/>
                  <c:y val="0.279316151951338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05435607816915E-2"/>
                  <c:y val="0.285966536521607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40580810422622E-2"/>
                  <c:y val="0.325868843943227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739</c:v>
                </c:pt>
                <c:pt idx="1">
                  <c:v>661</c:v>
                </c:pt>
                <c:pt idx="2">
                  <c:v>775</c:v>
                </c:pt>
                <c:pt idx="3">
                  <c:v>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1-4CF1-9A1B-6AC3A208C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32"/>
        <c:axId val="140325888"/>
        <c:axId val="140974272"/>
      </c:barChart>
      <c:catAx>
        <c:axId val="140325888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ru-RU"/>
          </a:p>
        </c:txPr>
        <c:crossAx val="140974272"/>
        <c:crosses val="autoZero"/>
        <c:auto val="1"/>
        <c:lblAlgn val="ctr"/>
        <c:lblOffset val="100"/>
        <c:noMultiLvlLbl val="0"/>
      </c:catAx>
      <c:valAx>
        <c:axId val="1409742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032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27282178343033"/>
          <c:y val="0.24627189553874793"/>
          <c:w val="0.25682174260875273"/>
          <c:h val="0.753727895828241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>
          <a:latin typeface="TT Commons DemiBold" panose="02000506030000020004" pitchFamily="2" charset="-5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>
                <a:solidFill>
                  <a:srgbClr val="3B69BB"/>
                </a:solidFill>
              </a:rPr>
              <a:t>Доходы</a:t>
            </a:r>
            <a:endParaRPr lang="ru-RU" sz="1200" dirty="0">
              <a:solidFill>
                <a:srgbClr val="3B69BB"/>
              </a:solidFill>
            </a:endParaRPr>
          </a:p>
        </c:rich>
      </c:tx>
      <c:layout>
        <c:manualLayout>
          <c:xMode val="edge"/>
          <c:yMode val="edge"/>
          <c:x val="0.46982084400497021"/>
          <c:y val="9.51294115796463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5591087690516E-2"/>
          <c:y val="0.21502318123988076"/>
          <c:w val="0.97063851663348"/>
          <c:h val="0.59295996763957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46945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latin typeface="TT Commo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13.5435</c:v>
                </c:pt>
                <c:pt idx="1">
                  <c:v>15.995899999999999</c:v>
                </c:pt>
                <c:pt idx="2">
                  <c:v>15.326799999999999</c:v>
                </c:pt>
                <c:pt idx="3">
                  <c:v>15.654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Безвозмедные поступления из федерального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>
                  <c:v>12.535599999999999</c:v>
                </c:pt>
                <c:pt idx="1">
                  <c:v>14.709100000000001</c:v>
                </c:pt>
                <c:pt idx="2">
                  <c:v>14.9285</c:v>
                </c:pt>
                <c:pt idx="3">
                  <c:v>16.516999999999999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Поступления от ПАО "Русгидро"</c:v>
                </c:pt>
              </c:strCache>
            </c:strRef>
          </c:tx>
          <c:spPr>
            <a:solidFill>
              <a:srgbClr val="0070C1"/>
            </a:solidFill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>
                  <c:v>5.8293999999999997</c:v>
                </c:pt>
                <c:pt idx="1">
                  <c:v>4.7896000000000001</c:v>
                </c:pt>
                <c:pt idx="2">
                  <c:v>8.8538999999999994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8"/>
        <c:axId val="92157440"/>
        <c:axId val="32492928"/>
      </c:barChart>
      <c:catAx>
        <c:axId val="92157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T Commons"/>
              </a:defRPr>
            </a:pPr>
            <a:endParaRPr lang="ru-RU"/>
          </a:p>
        </c:txPr>
        <c:crossAx val="32492928"/>
        <c:crosses val="autoZero"/>
        <c:auto val="1"/>
        <c:lblAlgn val="ctr"/>
        <c:lblOffset val="100"/>
        <c:noMultiLvlLbl val="0"/>
      </c:catAx>
      <c:valAx>
        <c:axId val="324929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2157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880074314489154E-2"/>
          <c:y val="0.89486814277052051"/>
          <c:w val="0.88913411774577189"/>
          <c:h val="0.10513185722947949"/>
        </c:manualLayout>
      </c:layout>
      <c:overlay val="0"/>
      <c:txPr>
        <a:bodyPr/>
        <a:lstStyle/>
        <a:p>
          <a:pPr>
            <a:defRPr>
              <a:latin typeface="TT Common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T Commons Bold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PowerPoint]Лист1'!$A$2:$A$7</c:f>
              <c:strCache>
                <c:ptCount val="6"/>
                <c:pt idx="0">
                  <c:v>Оплата труда работников </c:v>
                </c:pt>
                <c:pt idx="1">
                  <c:v>Приобретение ГСМ, запасных частей</c:v>
                </c:pt>
                <c:pt idx="2">
                  <c:v>Поддержка племенного животноводства</c:v>
                </c:pt>
                <c:pt idx="3">
                  <c:v>Приобретение техники</c:v>
                </c:pt>
                <c:pt idx="4">
                  <c:v>Создание оленеубойного пункта</c:v>
                </c:pt>
                <c:pt idx="5">
                  <c:v>прочее</c:v>
                </c:pt>
              </c:strCache>
            </c:strRef>
          </c:cat>
          <c:val>
            <c:numRef>
              <c:f>'[Диаграмма в Microsoft PowerPoint]Лист1'!$B$2:$B$7</c:f>
              <c:numCache>
                <c:formatCode>0.0</c:formatCode>
                <c:ptCount val="6"/>
                <c:pt idx="0" formatCode="General">
                  <c:v>899.3</c:v>
                </c:pt>
                <c:pt idx="1">
                  <c:v>70.400000000000006</c:v>
                </c:pt>
                <c:pt idx="2" formatCode="General">
                  <c:v>58.1</c:v>
                </c:pt>
                <c:pt idx="3" formatCode="General">
                  <c:v>55.9</c:v>
                </c:pt>
                <c:pt idx="4" formatCode="General">
                  <c:v>46</c:v>
                </c:pt>
                <c:pt idx="5">
                  <c:v>87.80000000000004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PowerPoint]Лист1'!$A$2</c:f>
              <c:strCache>
                <c:ptCount val="1"/>
                <c:pt idx="0">
                  <c:v>Оплата труда работников </c:v>
                </c:pt>
              </c:strCache>
            </c:strRef>
          </c:tx>
          <c:val>
            <c:numRef>
              <c:f>'[Диаграмма в Microsoft PowerPoint]Лист1'!$B$2</c:f>
              <c:numCache>
                <c:formatCode>General</c:formatCode>
                <c:ptCount val="1"/>
                <c:pt idx="0">
                  <c:v>899.3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PowerPoint]Лист1'!$A$3</c:f>
              <c:strCache>
                <c:ptCount val="1"/>
                <c:pt idx="0">
                  <c:v>Приобретение ГСМ, запасных частей</c:v>
                </c:pt>
              </c:strCache>
            </c:strRef>
          </c:tx>
          <c:val>
            <c:numRef>
              <c:f>'[Диаграмма в Microsoft PowerPoint]Лист1'!$B$3</c:f>
              <c:numCache>
                <c:formatCode>0.0</c:formatCode>
                <c:ptCount val="1"/>
                <c:pt idx="0">
                  <c:v>70.400000000000006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PowerPoint]Лист1'!$A$4</c:f>
              <c:strCache>
                <c:ptCount val="1"/>
                <c:pt idx="0">
                  <c:v>Поддержка племенного животноводства</c:v>
                </c:pt>
              </c:strCache>
            </c:strRef>
          </c:tx>
          <c:val>
            <c:numRef>
              <c:f>'[Диаграмма в Microsoft PowerPoint]Лист1'!$B$4</c:f>
              <c:numCache>
                <c:formatCode>General</c:formatCode>
                <c:ptCount val="1"/>
                <c:pt idx="0">
                  <c:v>58.1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PowerPoint]Лист1'!$A$5</c:f>
              <c:strCache>
                <c:ptCount val="1"/>
                <c:pt idx="0">
                  <c:v>Приобретение техники</c:v>
                </c:pt>
              </c:strCache>
            </c:strRef>
          </c:tx>
          <c:val>
            <c:numRef>
              <c:f>'[Диаграмма в Microsoft PowerPoint]Лист1'!$B$5</c:f>
              <c:numCache>
                <c:formatCode>General</c:formatCode>
                <c:ptCount val="1"/>
                <c:pt idx="0">
                  <c:v>55.9</c:v>
                </c:pt>
              </c:numCache>
            </c:numRef>
          </c:val>
        </c:ser>
        <c:ser>
          <c:idx val="5"/>
          <c:order val="5"/>
          <c:tx>
            <c:strRef>
              <c:f>'[Диаграмма в Microsoft PowerPoint]Лист1'!$A$6</c:f>
              <c:strCache>
                <c:ptCount val="1"/>
                <c:pt idx="0">
                  <c:v>Создание оленеубойного пункта</c:v>
                </c:pt>
              </c:strCache>
            </c:strRef>
          </c:tx>
          <c:val>
            <c:numRef>
              <c:f>'[Диаграмма в Microsoft PowerPoint]Лист1'!$B$6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854486987161884"/>
          <c:y val="0.18412746835964877"/>
          <c:w val="0.47990278443368417"/>
          <c:h val="0.3839265641533028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T Commons DemiBold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95246809230535E-3"/>
          <c:y val="0.21876941957371948"/>
          <c:w val="0.91744599064764665"/>
          <c:h val="0.71008878467986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508707114671814E-3"/>
                  <c:y val="0.24046739386440094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19,</a:t>
                    </a:r>
                    <a:r>
                      <a:rPr lang="ru-RU" sz="1000" b="1" dirty="0" smtClean="0">
                        <a:solidFill>
                          <a:schemeClr val="bg1"/>
                        </a:solidFill>
                        <a:latin typeface="TT Commons"/>
                      </a:rPr>
                      <a:t>2</a:t>
                    </a:r>
                  </a:p>
                  <a:p>
                    <a:r>
                      <a:rPr lang="ru-RU" sz="1000" b="1" dirty="0" smtClean="0">
                        <a:solidFill>
                          <a:schemeClr val="bg1"/>
                        </a:solidFill>
                        <a:latin typeface="TT Commons"/>
                      </a:rPr>
                      <a:t>тыс.м²</a:t>
                    </a:r>
                    <a:endParaRPr lang="en-US" sz="1000" b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19.149999999999999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7406931695028313E-4"/>
                  <c:y val="0.2522803535138712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T Commons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17,9</a:t>
                    </a:r>
                    <a:endParaRPr lang="ru-RU" sz="1000" b="1" dirty="0" smtClean="0">
                      <a:solidFill>
                        <a:schemeClr val="bg1"/>
                      </a:solidFill>
                      <a:latin typeface="TT Commons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T Commons"/>
                        <a:ea typeface="+mn-ea"/>
                        <a:cs typeface="+mn-cs"/>
                      </a:defRPr>
                    </a:pPr>
                    <a:r>
                      <a:rPr lang="ru-RU" sz="1000" b="1" i="0" baseline="0" dirty="0" smtClean="0">
                        <a:solidFill>
                          <a:schemeClr val="bg1"/>
                        </a:solidFill>
                        <a:effectLst/>
                        <a:latin typeface="TT Commons"/>
                      </a:rPr>
                      <a:t>тыс.м²</a:t>
                    </a:r>
                    <a:endParaRPr lang="ru-RU" sz="1000" dirty="0" smtClean="0">
                      <a:solidFill>
                        <a:schemeClr val="bg1"/>
                      </a:solidFill>
                      <a:effectLst/>
                      <a:latin typeface="TT Commons"/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  <a:latin typeface="TT Commo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17.91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1360478226508393E-3"/>
                  <c:y val="0.2604616209658552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T Commons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17,1</a:t>
                    </a:r>
                    <a:endParaRPr lang="ru-RU" sz="1000" b="1" dirty="0" smtClean="0">
                      <a:solidFill>
                        <a:schemeClr val="bg1"/>
                      </a:solidFill>
                      <a:latin typeface="TT Commons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T Commons"/>
                        <a:ea typeface="+mn-ea"/>
                        <a:cs typeface="+mn-cs"/>
                      </a:defRPr>
                    </a:pPr>
                    <a:r>
                      <a:rPr lang="ru-RU" sz="1000" b="1" i="0" baseline="0" dirty="0" smtClean="0">
                        <a:solidFill>
                          <a:schemeClr val="bg1"/>
                        </a:solidFill>
                        <a:effectLst/>
                        <a:latin typeface="TT Commons"/>
                      </a:rPr>
                      <a:t>тыс.м²</a:t>
                    </a:r>
                    <a:endParaRPr lang="ru-RU" sz="1000" b="1" dirty="0" smtClean="0">
                      <a:solidFill>
                        <a:schemeClr val="bg1"/>
                      </a:solidFill>
                      <a:effectLst/>
                      <a:latin typeface="TT Common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17.11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3886787250956679E-4"/>
                  <c:y val="0.17393688636099988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T Commons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16,8</a:t>
                    </a:r>
                    <a:endParaRPr lang="ru-RU" sz="1000" b="1" dirty="0" smtClean="0">
                      <a:solidFill>
                        <a:schemeClr val="bg1"/>
                      </a:solidFill>
                      <a:latin typeface="TT Commons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T Commons"/>
                        <a:ea typeface="+mn-ea"/>
                        <a:cs typeface="+mn-cs"/>
                      </a:defRPr>
                    </a:pPr>
                    <a:r>
                      <a:rPr lang="ru-RU" sz="1000" b="1" i="0" baseline="0" dirty="0" smtClean="0">
                        <a:solidFill>
                          <a:schemeClr val="bg1"/>
                        </a:solidFill>
                        <a:effectLst/>
                        <a:latin typeface="TT Commons"/>
                      </a:rPr>
                      <a:t>тыс.м²</a:t>
                    </a:r>
                    <a:endParaRPr lang="ru-RU" sz="1000" b="1" dirty="0" smtClean="0">
                      <a:solidFill>
                        <a:schemeClr val="bg1"/>
                      </a:solidFill>
                      <a:effectLst/>
                      <a:latin typeface="TT Common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9.9700000000000006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41"/>
        <c:axId val="140474880"/>
        <c:axId val="112259584"/>
      </c:barChart>
      <c:catAx>
        <c:axId val="14047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2259584"/>
        <c:crosses val="autoZero"/>
        <c:auto val="1"/>
        <c:lblAlgn val="ctr"/>
        <c:lblOffset val="100"/>
        <c:noMultiLvlLbl val="0"/>
      </c:catAx>
      <c:valAx>
        <c:axId val="112259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04748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33745787267851E-3"/>
          <c:y val="3.1648497111824311E-2"/>
          <c:w val="0.68074430222038818"/>
          <c:h val="0.56076530512524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кол-во обустроенных территорий (нарастающим итогом)</c:v>
                </c:pt>
              </c:strCache>
            </c:strRef>
          </c:tx>
          <c:spPr>
            <a:solidFill>
              <a:srgbClr val="4472C4"/>
            </a:solidFill>
            <a:ln w="28575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81F-4144-96D9-637DA92DE8F1}"/>
              </c:ext>
            </c:extLst>
          </c:dPt>
          <c:dLbls>
            <c:dLbl>
              <c:idx val="0"/>
              <c:layout>
                <c:manualLayout>
                  <c:x val="-2.81773263489064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F-4144-96D9-637DA92DE8F1}"/>
                </c:ext>
              </c:extLst>
            </c:dLbl>
            <c:dLbl>
              <c:idx val="1"/>
              <c:layout>
                <c:manualLayout>
                  <c:x val="1.40886631744531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932212452603297E-2"/>
                      <c:h val="8.71826166904882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81F-4144-96D9-637DA92DE8F1}"/>
                </c:ext>
              </c:extLst>
            </c:dLbl>
            <c:dLbl>
              <c:idx val="2"/>
              <c:layout>
                <c:manualLayout>
                  <c:x val="5.9671589933372824E-3"/>
                  <c:y val="6.01259425451642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6366456113259558E-2"/>
                      <c:h val="8.71826166904882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1F-4144-96D9-637DA92DE8F1}"/>
                </c:ext>
              </c:extLst>
            </c:dLbl>
            <c:dLbl>
              <c:idx val="3"/>
              <c:layout>
                <c:manualLayout>
                  <c:x val="-2.81773263489063E-3"/>
                  <c:y val="0.14622022839002621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7</c:v>
                </c:pt>
                <c:pt idx="3" formatCode="#,##0.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1F-4144-96D9-637DA92DE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3"/>
        <c:axId val="153551872"/>
        <c:axId val="112259008"/>
      </c:barChart>
      <c:catAx>
        <c:axId val="15355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12259008"/>
        <c:crosses val="autoZero"/>
        <c:auto val="1"/>
        <c:lblAlgn val="ctr"/>
        <c:lblOffset val="100"/>
        <c:noMultiLvlLbl val="0"/>
      </c:catAx>
      <c:valAx>
        <c:axId val="11225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55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75306899895061"/>
          <c:y val="0.19950781944984292"/>
          <c:w val="0.29898583812015078"/>
          <c:h val="0.54590483165982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solidFill>
            <a:srgbClr val="002060"/>
          </a:solidFill>
          <a:latin typeface="TT Commons DemiBold" panose="02000506030000020004" pitchFamily="2" charset="-5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52076974568894E-2"/>
          <c:y val="0.22420661022021057"/>
          <c:w val="0.89507736379486647"/>
          <c:h val="0.6541755873173285"/>
        </c:manualLayout>
      </c:layout>
      <c:lineChart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Федеральный бюджет, млн. руб.</c:v>
                </c:pt>
              </c:strCache>
            </c:strRef>
          </c:tx>
          <c:dLbls>
            <c:dLbl>
              <c:idx val="0"/>
              <c:layout>
                <c:manualLayout>
                  <c:x val="-4.3433374598282753E-2"/>
                  <c:y val="-8.746694962175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7117870673851E-2"/>
                  <c:y val="-7.892444781112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098706566850016E-2"/>
                  <c:y val="-5.138539826796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230583541084057E-2"/>
                  <c:y val="-5.138539826796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878662796613682E-2"/>
                  <c:y val="-6.7703220975298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834213008360937E-2"/>
                  <c:y val="-6.706606606172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920612960175402E-2"/>
                  <c:y val="-6.847048125976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23.97</c:v>
                </c:pt>
                <c:pt idx="2">
                  <c:v>95.36</c:v>
                </c:pt>
                <c:pt idx="3">
                  <c:v>70.11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Фактическая потребность, млн. руб. </c:v>
                </c:pt>
              </c:strCache>
            </c:strRef>
          </c:tx>
          <c:dLbls>
            <c:dLbl>
              <c:idx val="0"/>
              <c:layout>
                <c:manualLayout>
                  <c:x val="-2.0077087016820074E-2"/>
                  <c:y val="-1.976361471844630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2317,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  <a:latin typeface="TT Commons"/>
                      </a:rPr>
                      <a:t>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549353283425036E-2"/>
                  <c:y val="-2.766906060582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89968412254518E-2"/>
                  <c:y val="-5.138539826796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4628061047789E-2"/>
                  <c:y val="-3.6718626896827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667765290808272E-2"/>
                  <c:y val="-5.0488111983138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2317.1499999999996</c:v>
                </c:pt>
                <c:pt idx="1">
                  <c:v>2167.11</c:v>
                </c:pt>
                <c:pt idx="2">
                  <c:v>2070.31</c:v>
                </c:pt>
                <c:pt idx="3">
                  <c:v>1206.3700000000001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3574912"/>
        <c:axId val="153698880"/>
      </c:lineChart>
      <c:catAx>
        <c:axId val="1535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>
                <a:latin typeface="Arial Narrow" panose="020B0606020202030204" pitchFamily="34" charset="0"/>
              </a:defRPr>
            </a:pPr>
            <a:endParaRPr lang="ru-RU"/>
          </a:p>
        </c:txPr>
        <c:crossAx val="153698880"/>
        <c:crosses val="autoZero"/>
        <c:auto val="1"/>
        <c:lblAlgn val="ctr"/>
        <c:lblOffset val="100"/>
        <c:noMultiLvlLbl val="0"/>
      </c:catAx>
      <c:valAx>
        <c:axId val="153698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57491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70968054723437379"/>
          <c:y val="7.0339661754947977E-2"/>
          <c:w val="0.29031945276562621"/>
          <c:h val="0.28439949866063746"/>
        </c:manualLayout>
      </c:layout>
      <c:overlay val="0"/>
      <c:txPr>
        <a:bodyPr/>
        <a:lstStyle/>
        <a:p>
          <a:pPr>
            <a:defRPr sz="1000">
              <a:latin typeface="TT Common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89583985617765E-2"/>
          <c:y val="4.0683338162508645E-2"/>
          <c:w val="0.67999345315700188"/>
          <c:h val="0.804000922471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РФ, кв.метров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3053362375607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6-4B24-8BB6-4717FC03731A}"/>
                </c:ext>
              </c:extLst>
            </c:dLbl>
            <c:dLbl>
              <c:idx val="1"/>
              <c:layout>
                <c:manualLayout>
                  <c:x val="-2.9394542481879492E-17"/>
                  <c:y val="5.006573591704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F6-4B24-8BB6-4717FC03731A}"/>
                </c:ext>
              </c:extLst>
            </c:dLbl>
            <c:dLbl>
              <c:idx val="2"/>
              <c:layout>
                <c:manualLayout>
                  <c:x val="0"/>
                  <c:y val="1.0012950074211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5197452808273835E-2"/>
                      <c:h val="7.2595317079708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0F6-4B24-8BB6-4717FC037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25.8</c:v>
                </c:pt>
                <c:pt idx="1">
                  <c:v>26.2</c:v>
                </c:pt>
                <c:pt idx="2">
                  <c:v>26.6</c:v>
                </c:pt>
                <c:pt idx="3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F6-4B24-8BB6-4717FC037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Чукотский АО, кв.метров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smtClean="0"/>
                      <a:t>24,1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1857072552243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5314478276027899E-2"/>
                      <c:h val="7.2595317079708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F6-4B24-8BB6-4717FC03731A}"/>
                </c:ext>
              </c:extLst>
            </c:dLbl>
            <c:dLbl>
              <c:idx val="2"/>
              <c:layout>
                <c:manualLayout>
                  <c:x val="8.18299875536575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856763146654884E-2"/>
                      <c:h val="7.2595317079708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F6-4B24-8BB6-4717FC037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24.1</c:v>
                </c:pt>
                <c:pt idx="1">
                  <c:v>24.1</c:v>
                </c:pt>
                <c:pt idx="2">
                  <c:v>24.1</c:v>
                </c:pt>
                <c:pt idx="3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F6-4B24-8BB6-4717FC0373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30"/>
        <c:axId val="153572864"/>
        <c:axId val="153701184"/>
      </c:barChart>
      <c:catAx>
        <c:axId val="153572864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3701184"/>
        <c:crosses val="autoZero"/>
        <c:auto val="1"/>
        <c:lblAlgn val="ctr"/>
        <c:lblOffset val="100"/>
        <c:noMultiLvlLbl val="0"/>
      </c:catAx>
      <c:valAx>
        <c:axId val="15370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57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86334586276522"/>
          <c:y val="0.24080988226667691"/>
          <c:w val="0.26665919310160052"/>
          <c:h val="0.42826151659757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solidFill>
            <a:srgbClr val="002060"/>
          </a:solidFill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71225181211252E-2"/>
          <c:y val="7.5981200937585971E-3"/>
          <c:w val="0.68074430222038818"/>
          <c:h val="0.81667363401670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тыс.кв. метров</c:v>
                </c:pt>
              </c:strCache>
            </c:strRef>
          </c:tx>
          <c:spPr>
            <a:solidFill>
              <a:srgbClr val="4472C4"/>
            </a:solidFill>
            <a:ln w="28575">
              <a:solidFill>
                <a:srgbClr val="4472C4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81F-4144-96D9-637DA92DE8F1}"/>
              </c:ext>
            </c:extLst>
          </c:dPt>
          <c:dLbls>
            <c:dLbl>
              <c:idx val="0"/>
              <c:layout>
                <c:manualLayout>
                  <c:x val="2.81773263489063E-3"/>
                  <c:y val="-6.01259425451642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F-4144-96D9-637DA92DE8F1}"/>
                </c:ext>
              </c:extLst>
            </c:dLbl>
            <c:dLbl>
              <c:idx val="1"/>
              <c:layout>
                <c:manualLayout>
                  <c:x val="-7.0443315872265747E-3"/>
                  <c:y val="-6.01259425451642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86038911334607E-3"/>
                  <c:y val="-6.01259425451642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6366456113259558E-2"/>
                      <c:h val="8.71826166904882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1F-4144-96D9-637DA92DE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1.6</c:v>
                </c:pt>
                <c:pt idx="1">
                  <c:v>1.1000000000000001</c:v>
                </c:pt>
                <c:pt idx="2">
                  <c:v>3.3</c:v>
                </c:pt>
                <c:pt idx="3" formatCode="#,##0.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1F-4144-96D9-637DA92DE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3"/>
        <c:axId val="154059776"/>
        <c:axId val="153702912"/>
      </c:barChart>
      <c:catAx>
        <c:axId val="1540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3702912"/>
        <c:crosses val="autoZero"/>
        <c:auto val="1"/>
        <c:lblAlgn val="ctr"/>
        <c:lblOffset val="100"/>
        <c:noMultiLvlLbl val="0"/>
      </c:catAx>
      <c:valAx>
        <c:axId val="153702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05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28015140320869"/>
          <c:y val="0.41596121261243441"/>
          <c:w val="0.25671973947339183"/>
          <c:h val="0.10795115879734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solidFill>
            <a:srgbClr val="002060"/>
          </a:solidFill>
          <a:latin typeface="TT Commons DemiBold" panose="02000506030000020004" pitchFamily="2" charset="-5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696225860677998E-2"/>
          <c:y val="7.6161534120347055E-2"/>
          <c:w val="0.94598328638458662"/>
          <c:h val="0.7232276474639077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[Таблица.xlsx]Лист1!$E$4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45-4EA3-B935-7C322F424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45-4EA3-B935-7C322F424D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45-4EA3-B935-7C322F424D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45-4EA3-B935-7C322F424DD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45-4EA3-B935-7C322F424DD8}"/>
              </c:ext>
            </c:extLst>
          </c:dPt>
          <c:dLbls>
            <c:txPr>
              <a:bodyPr/>
              <a:lstStyle/>
              <a:p>
                <a:pPr>
                  <a:defRPr>
                    <a:latin typeface="TT Commo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[Таблица.xlsx]Лист1!$B$6:$C$10</c:f>
              <c:strCache>
                <c:ptCount val="5"/>
                <c:pt idx="0">
                  <c:v>отоплением</c:v>
                </c:pt>
                <c:pt idx="1">
                  <c:v>водопроводом</c:v>
                </c:pt>
                <c:pt idx="2">
                  <c:v>канализацией</c:v>
                </c:pt>
                <c:pt idx="3">
                  <c:v>ваннами (душем)</c:v>
                </c:pt>
                <c:pt idx="4">
                  <c:v>напольными электрическими плитами</c:v>
                </c:pt>
              </c:strCache>
            </c:strRef>
          </c:cat>
          <c:val>
            <c:numRef>
              <c:f>[Таблица.xlsx]Лист1!$E$6:$E$10</c:f>
              <c:numCache>
                <c:formatCode>_-* #,##0.0\ _₽_-;\-* #,##0.0\ _₽_-;_-* "-"??\ _₽_-;_-@_-</c:formatCode>
                <c:ptCount val="5"/>
                <c:pt idx="0">
                  <c:v>95.191905677732251</c:v>
                </c:pt>
                <c:pt idx="1">
                  <c:v>91.646458734007851</c:v>
                </c:pt>
                <c:pt idx="2">
                  <c:v>88.811773559662171</c:v>
                </c:pt>
                <c:pt idx="3">
                  <c:v>90.258382807927092</c:v>
                </c:pt>
                <c:pt idx="4">
                  <c:v>85.734593193410817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4C-4844-BBA4-F52765C5F5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154167296"/>
        <c:axId val="153704064"/>
      </c:barChart>
      <c:catAx>
        <c:axId val="15416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TT Commons Medium" panose="020008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3704064"/>
        <c:crosses val="autoZero"/>
        <c:auto val="1"/>
        <c:lblAlgn val="ctr"/>
        <c:lblOffset val="100"/>
        <c:noMultiLvlLbl val="0"/>
      </c:catAx>
      <c:valAx>
        <c:axId val="153704064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_-* #,##0.0\ _₽_-;\-* #,##0.0\ _₽_-;_-* &quot;-&quot;??\ _₽_-;_-@_-" sourceLinked="1"/>
        <c:majorTickMark val="out"/>
        <c:minorTickMark val="none"/>
        <c:tickLblPos val="nextTo"/>
        <c:crossAx val="1541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400" rtl="0" eaLnBrk="1" latinLnBrk="0" hangingPunct="1">
              <a:lnSpc>
                <a:spcPts val="1440"/>
              </a:lnSpc>
              <a:defRPr lang="ru-RU" sz="1200" b="1" kern="12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sz="1200" b="1" kern="12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ea typeface="+mn-ea"/>
                <a:cs typeface="Times New Roman" panose="02020603050405020304" pitchFamily="18" charset="0"/>
              </a:rPr>
              <a:t>Планируемые результаты реализации национального проекта в Чукотском автономном округе </a:t>
            </a:r>
          </a:p>
        </c:rich>
      </c:tx>
      <c:layout>
        <c:manualLayout>
          <c:xMode val="edge"/>
          <c:yMode val="edge"/>
          <c:x val="9.8145678045916035E-2"/>
          <c:y val="1.86389844833867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235889072381064E-2"/>
          <c:y val="0.11743126354132047"/>
          <c:w val="0.89706802233549421"/>
          <c:h val="0.60506233086878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 реализации национального проекта 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41.1</c:v>
                </c:pt>
                <c:pt idx="1">
                  <c:v>54.6</c:v>
                </c:pt>
                <c:pt idx="2">
                  <c:v>58.3</c:v>
                </c:pt>
                <c:pt idx="3">
                  <c:v>88.7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1-4209-BC9D-E4E14E1A1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41448704"/>
        <c:axId val="153705792"/>
      </c:barChart>
      <c:catAx>
        <c:axId val="14144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53705792"/>
        <c:crosses val="autoZero"/>
        <c:auto val="1"/>
        <c:lblAlgn val="ctr"/>
        <c:lblOffset val="100"/>
        <c:noMultiLvlLbl val="0"/>
      </c:catAx>
      <c:valAx>
        <c:axId val="153705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44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b="1" i="0" u="none" strike="noStrike" kern="1200" baseline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baseline="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ea typeface="+mn-ea"/>
                <a:cs typeface="Times New Roman" panose="02020603050405020304" pitchFamily="18" charset="0"/>
              </a:rPr>
              <a:t>Объемы строительства </a:t>
            </a:r>
          </a:p>
        </c:rich>
      </c:tx>
      <c:layout>
        <c:manualLayout>
          <c:xMode val="edge"/>
          <c:yMode val="edge"/>
          <c:x val="1.5785919138550077E-2"/>
          <c:y val="0.193515819834297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733204476727872E-2"/>
          <c:y val="4.4887927048353961E-2"/>
          <c:w val="0.65784296171577972"/>
          <c:h val="0.6529983399407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2016-2018 гг.</c:v>
                </c:pt>
                <c:pt idx="1">
                  <c:v>2019-2021 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76.53</c:v>
                </c:pt>
                <c:pt idx="1">
                  <c:v>86.1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46-4F84-B2AE-B55CDD76E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74528"/>
        <c:axId val="111969408"/>
      </c:barChart>
      <c:catAx>
        <c:axId val="15477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T Commons" panose="02000506030000020004" pitchFamily="2" charset="-52"/>
              </a:defRPr>
            </a:pPr>
            <a:endParaRPr lang="ru-RU"/>
          </a:p>
        </c:txPr>
        <c:crossAx val="111969408"/>
        <c:crosses val="autoZero"/>
        <c:auto val="1"/>
        <c:lblAlgn val="ctr"/>
        <c:lblOffset val="100"/>
        <c:noMultiLvlLbl val="0"/>
      </c:catAx>
      <c:valAx>
        <c:axId val="11196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77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marL="177800" indent="-177800" algn="just" defTabSz="914400" rtl="0" eaLnBrk="1" latinLnBrk="0" hangingPunct="1">
        <a:buFont typeface="Arial" panose="020B0604020202020204" pitchFamily="34" charset="0"/>
        <a:buChar char="•"/>
        <a:defRPr lang="ru-RU" sz="1200" kern="1200">
          <a:solidFill>
            <a:srgbClr val="002060"/>
          </a:solidFill>
          <a:effectLst/>
          <a:latin typeface="TT Commons" panose="02000506030000020004" pitchFamily="2" charset="-52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tabLst/>
              <a:def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defRPr>
            </a:pPr>
            <a:r>
              <a: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Количество перевезенных пассажиров, тыс. чел.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200785162596629E-2"/>
          <c:y val="0.18406191045488041"/>
          <c:w val="0.88159842967480673"/>
          <c:h val="0.63213546428254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42</c:v>
                </c:pt>
                <c:pt idx="1">
                  <c:v>36.299999999999997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11-4575-80FB-8D9066D98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154883584"/>
        <c:axId val="111972864"/>
      </c:barChart>
      <c:catAx>
        <c:axId val="1548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11972864"/>
        <c:crosses val="autoZero"/>
        <c:auto val="1"/>
        <c:lblAlgn val="ctr"/>
        <c:lblOffset val="100"/>
        <c:noMultiLvlLbl val="0"/>
      </c:catAx>
      <c:valAx>
        <c:axId val="111972864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5488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3B69BB"/>
                </a:solidFill>
              </a:rPr>
              <a:t>Расходы</a:t>
            </a:r>
            <a:endParaRPr lang="ru-RU" sz="1200" dirty="0">
              <a:solidFill>
                <a:srgbClr val="3B69BB"/>
              </a:solidFill>
            </a:endParaRPr>
          </a:p>
        </c:rich>
      </c:tx>
      <c:layout>
        <c:manualLayout>
          <c:xMode val="edge"/>
          <c:yMode val="edge"/>
          <c:x val="0.4646495130772195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749699439268637E-2"/>
          <c:y val="0.2150231316486679"/>
          <c:w val="0.97063851663348"/>
          <c:h val="0.52537534613985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2.0493000000000001</c:v>
                </c:pt>
                <c:pt idx="1">
                  <c:v>2.5381999999999998</c:v>
                </c:pt>
                <c:pt idx="2">
                  <c:v>2.3576999999999999</c:v>
                </c:pt>
                <c:pt idx="3">
                  <c:v>2.1869999999999998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>
                  <c:v>5.8893999999999993</c:v>
                </c:pt>
                <c:pt idx="1">
                  <c:v>6.3101000000000003</c:v>
                </c:pt>
                <c:pt idx="2">
                  <c:v>5.6532</c:v>
                </c:pt>
                <c:pt idx="3">
                  <c:v>6.8452000000000002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>
                  <c:v>11.406000000000001</c:v>
                </c:pt>
                <c:pt idx="1">
                  <c:v>12.601000000000001</c:v>
                </c:pt>
                <c:pt idx="2">
                  <c:v>15.354299999999999</c:v>
                </c:pt>
                <c:pt idx="3">
                  <c:v>6.8466000000000005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469455"/>
            </a:solidFill>
          </c:spPr>
          <c:invertIfNegative val="0"/>
          <c:dLbls>
            <c:dLbl>
              <c:idx val="0"/>
              <c:layout>
                <c:manualLayout>
                  <c:x val="1.3058916484218626E-3"/>
                  <c:y val="-1.707976384200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Лист1!$B$5:$E$5</c:f>
              <c:numCache>
                <c:formatCode>#,##0.0</c:formatCode>
                <c:ptCount val="4"/>
                <c:pt idx="0">
                  <c:v>11.57867432249</c:v>
                </c:pt>
                <c:pt idx="1">
                  <c:v>12.872021657609999</c:v>
                </c:pt>
                <c:pt idx="2">
                  <c:v>13.740871499999997</c:v>
                </c:pt>
                <c:pt idx="3">
                  <c:v>13.553600000000001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T Commo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strCache>
            </c:strRef>
          </c:cat>
          <c:val>
            <c:numRef>
              <c:f>Лист1!$B$6:$E$6</c:f>
              <c:numCache>
                <c:formatCode>#,##0.0</c:formatCode>
                <c:ptCount val="4"/>
                <c:pt idx="0">
                  <c:v>0.55149288678000008</c:v>
                </c:pt>
                <c:pt idx="1">
                  <c:v>0.82780261493999985</c:v>
                </c:pt>
                <c:pt idx="2">
                  <c:v>1.001962</c:v>
                </c:pt>
                <c:pt idx="3">
                  <c:v>0.60960000000000003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8"/>
        <c:axId val="93208576"/>
        <c:axId val="72713920"/>
      </c:barChart>
      <c:catAx>
        <c:axId val="93208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T Commons"/>
              </a:defRPr>
            </a:pPr>
            <a:endParaRPr lang="ru-RU"/>
          </a:p>
        </c:txPr>
        <c:crossAx val="72713920"/>
        <c:crosses val="autoZero"/>
        <c:auto val="1"/>
        <c:lblAlgn val="ctr"/>
        <c:lblOffset val="100"/>
        <c:noMultiLvlLbl val="0"/>
      </c:catAx>
      <c:valAx>
        <c:axId val="727139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320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912119455975805E-2"/>
          <c:y val="0.80958128894562498"/>
          <c:w val="0.97401111097857973"/>
          <c:h val="0.16656534726052569"/>
        </c:manualLayout>
      </c:layout>
      <c:overlay val="0"/>
      <c:txPr>
        <a:bodyPr/>
        <a:lstStyle/>
        <a:p>
          <a:pPr>
            <a:defRPr>
              <a:latin typeface="TT Common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T Commons Bold"/>
        </a:defRPr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tabLst/>
              <a:def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defRPr>
            </a:pPr>
            <a:r>
              <a: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Количество выполненных рейсов, тыс. ед. </a:t>
            </a:r>
          </a:p>
        </c:rich>
      </c:tx>
      <c:layout>
        <c:manualLayout>
          <c:xMode val="edge"/>
          <c:yMode val="edge"/>
          <c:x val="0.13838787961181848"/>
          <c:y val="0.1075696924834886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1663057516581049E-2"/>
          <c:y val="0.25465499986314954"/>
          <c:w val="0.87667388496683785"/>
          <c:h val="0.56650756307321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2.7</c:v>
                </c:pt>
                <c:pt idx="1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F5-406D-B7A2-7EEA67DFC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4568704"/>
        <c:axId val="111973440"/>
      </c:barChart>
      <c:catAx>
        <c:axId val="1545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11973440"/>
        <c:crosses val="autoZero"/>
        <c:auto val="1"/>
        <c:lblAlgn val="ctr"/>
        <c:lblOffset val="100"/>
        <c:noMultiLvlLbl val="0"/>
      </c:catAx>
      <c:valAx>
        <c:axId val="111973440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45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tabLst/>
              <a:def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defRPr>
            </a:pPr>
            <a:r>
              <a: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Общий грузооборот, </a:t>
            </a:r>
          </a:p>
          <a:p>
            <a:pPr algn="ctr" rtl="0">
              <a:tabLst/>
              <a:def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defRPr>
            </a:pPr>
            <a:r>
              <a: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тыс. тонн</a:t>
            </a:r>
          </a:p>
        </c:rich>
      </c:tx>
      <c:layout>
        <c:manualLayout>
          <c:xMode val="edge"/>
          <c:yMode val="edge"/>
          <c:x val="0.28176155196605412"/>
          <c:y val="6.624865676936078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725798576980396E-2"/>
          <c:y val="0.23650770466661797"/>
          <c:w val="0.77588287754610497"/>
          <c:h val="0.60670415540787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1067.0999999999999</c:v>
                </c:pt>
                <c:pt idx="1">
                  <c:v>1095.3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A0-45C7-BA41-4A99D40F4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4569728"/>
        <c:axId val="155394048"/>
      </c:barChart>
      <c:catAx>
        <c:axId val="15456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394048"/>
        <c:crosses val="autoZero"/>
        <c:auto val="1"/>
        <c:lblAlgn val="ctr"/>
        <c:lblOffset val="100"/>
        <c:noMultiLvlLbl val="0"/>
      </c:catAx>
      <c:valAx>
        <c:axId val="155394048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456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tabLst/>
              <a:def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defRPr>
            </a:pPr>
            <a:r>
              <a:rPr lang="ru-RU" sz="900" b="0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Количество перевезенных пассажиров, тыс. чел.</a:t>
            </a:r>
          </a:p>
        </c:rich>
      </c:tx>
      <c:layout>
        <c:manualLayout>
          <c:xMode val="edge"/>
          <c:yMode val="edge"/>
          <c:x val="0.2234791324749138"/>
          <c:y val="6.613849609392291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822548726851268E-2"/>
          <c:y val="9.7223589258066678E-2"/>
          <c:w val="0.82493355058811546"/>
          <c:h val="0.75947668305547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37.200000000000003</c:v>
                </c:pt>
                <c:pt idx="1">
                  <c:v>36.799999999999997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FF-4739-84A7-4779E31BC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5123712"/>
        <c:axId val="155395200"/>
      </c:barChart>
      <c:catAx>
        <c:axId val="1551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395200"/>
        <c:crosses val="autoZero"/>
        <c:auto val="1"/>
        <c:lblAlgn val="ctr"/>
        <c:lblOffset val="100"/>
        <c:noMultiLvlLbl val="0"/>
      </c:catAx>
      <c:valAx>
        <c:axId val="155395200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51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200" b="0" kern="120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Объем предоставленной субсидии, млн.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515500951193911E-2"/>
          <c:y val="0.1577418755106855"/>
          <c:w val="0.37221396604749002"/>
          <c:h val="0.798127603552314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D9-4E5D-AA7C-1BA10B43F03E}"/>
              </c:ext>
            </c:extLst>
          </c:dPt>
          <c:dPt>
            <c:idx val="1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D9-4E5D-AA7C-1BA10B43F03E}"/>
              </c:ext>
            </c:extLst>
          </c:dPt>
          <c:dLbls>
            <c:dLbl>
              <c:idx val="1"/>
              <c:layout>
                <c:manualLayout>
                  <c:x val="1.3437905969631255E-2"/>
                  <c:y val="7.2148233529607822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100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9-4E5D-AA7C-1BA10B43F0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bg1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морские и внутрилиманные перевозки</c:v>
                </c:pt>
                <c:pt idx="1">
                  <c:v>погрузка и выгрузка угля, перегрузка угля на рейде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D9-4E5D-AA7C-1BA10B43F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 algn="just" rtl="0">
              <a:tabLst/>
              <a:defRPr lang="ru-RU" sz="9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Calibri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44960080943164676"/>
          <c:y val="0.33177725596066687"/>
          <c:w val="0.53189262207231303"/>
          <c:h val="0.40121798987924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tabLst/>
            <a:defRPr lang="ru-RU" sz="900" b="0" i="0" u="none" strike="noStrike" kern="1200" baseline="0">
              <a:solidFill>
                <a:srgbClr val="002060"/>
              </a:solidFill>
              <a:latin typeface="TT Commons" panose="02000506030000020004" pitchFamily="2" charset="-52"/>
              <a:ea typeface="Calibri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>
                <a:solidFill>
                  <a:srgbClr val="3366CC"/>
                </a:solidFill>
              </a:defRPr>
            </a:pPr>
            <a:r>
              <a:rPr lang="ru-RU" sz="900" dirty="0">
                <a:solidFill>
                  <a:srgbClr val="3366CC"/>
                </a:solidFill>
              </a:rPr>
              <a:t>Пассажиропоток в </a:t>
            </a:r>
            <a:r>
              <a:rPr lang="ru-RU" sz="900" b="1" dirty="0">
                <a:solidFill>
                  <a:srgbClr val="3366CC"/>
                </a:solidFill>
              </a:rPr>
              <a:t>2018</a:t>
            </a:r>
            <a:r>
              <a:rPr lang="ru-RU" sz="900" dirty="0">
                <a:solidFill>
                  <a:srgbClr val="3366CC"/>
                </a:solidFill>
              </a:rPr>
              <a:t> </a:t>
            </a:r>
            <a:r>
              <a:rPr lang="ru-RU" sz="900" dirty="0" smtClean="0">
                <a:solidFill>
                  <a:srgbClr val="3366CC"/>
                </a:solidFill>
              </a:rPr>
              <a:t> году</a:t>
            </a:r>
            <a:r>
              <a:rPr lang="ru-RU" sz="900" dirty="0">
                <a:solidFill>
                  <a:srgbClr val="3366CC"/>
                </a:solidFill>
              </a:rPr>
              <a:t>, чел</a:t>
            </a:r>
            <a:r>
              <a:rPr lang="ru-RU" dirty="0">
                <a:solidFill>
                  <a:srgbClr val="3366CC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50846042358929811"/>
          <c:y val="8.12684542789621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57668688153424"/>
          <c:y val="0.21024553427886361"/>
          <c:w val="0.31599506185136517"/>
          <c:h val="0.577336932770407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Пассажиропоток в 2018 году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b="0" i="0" u="none" strike="noStrike" kern="1200" baseline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49 681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45769682998182E-2"/>
                  <c:y val="-0.111581619136335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19346626104281"/>
                  <c:y val="1.27577033771626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822151944803071E-2"/>
                  <c:y val="-0.101208138717440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953312065855121E-2"/>
                  <c:y val="0.108160821637102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28482020516239"/>
                  <c:y val="-1.72915457953231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7398578288479412E-2"/>
                  <c:y val="-1.69459051874894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sz="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Москва-Анадырь-Москва</c:v>
                </c:pt>
                <c:pt idx="1">
                  <c:v>Москва-Певек-Москва</c:v>
                </c:pt>
                <c:pt idx="2">
                  <c:v>Хабаровск-Анадырь-Хабаровск</c:v>
                </c:pt>
                <c:pt idx="3">
                  <c:v>Магадан-Анадырь-Магадан</c:v>
                </c:pt>
                <c:pt idx="4">
                  <c:v>Магадан-Кепервеем-Магадан</c:v>
                </c:pt>
                <c:pt idx="5">
                  <c:v>Магадан-Омолон-Магадан</c:v>
                </c:pt>
                <c:pt idx="6">
                  <c:v>Елизово-Анадырь -Елизово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49681</c:v>
                </c:pt>
                <c:pt idx="1">
                  <c:v>16875</c:v>
                </c:pt>
                <c:pt idx="2">
                  <c:v>9589</c:v>
                </c:pt>
                <c:pt idx="3">
                  <c:v>3190</c:v>
                </c:pt>
                <c:pt idx="4">
                  <c:v>14024</c:v>
                </c:pt>
                <c:pt idx="5">
                  <c:v>613</c:v>
                </c:pt>
                <c:pt idx="6">
                  <c:v>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66">
          <a:noFill/>
        </a:ln>
      </c:spPr>
    </c:plotArea>
    <c:legend>
      <c:legendPos val="r"/>
      <c:layout>
        <c:manualLayout>
          <c:xMode val="edge"/>
          <c:yMode val="edge"/>
          <c:x val="0.50942437555247488"/>
          <c:y val="0.15466871202345039"/>
          <c:w val="0.49057569992223088"/>
          <c:h val="0.80863504482407933"/>
        </c:manualLayout>
      </c:layout>
      <c:overlay val="0"/>
      <c:txPr>
        <a:bodyPr/>
        <a:lstStyle/>
        <a:p>
          <a:pPr algn="ctr" rtl="0">
            <a:defRPr/>
          </a:pPr>
          <a:endParaRPr lang="ru-RU"/>
        </a:p>
      </c:txPr>
    </c:legend>
    <c:plotVisOnly val="1"/>
    <c:dispBlanksAs val="gap"/>
    <c:showDLblsOverMax val="0"/>
  </c:chart>
  <c:spPr>
    <a:ln>
      <a:noFill/>
    </a:ln>
    <a:effectLst>
      <a:outerShdw blurRad="50800" dist="50800" dir="5400000" algn="ctr" rotWithShape="0">
        <a:sysClr val="window" lastClr="FFFFFF"/>
      </a:outerShdw>
    </a:effectLst>
  </c:spPr>
  <c:txPr>
    <a:bodyPr/>
    <a:lstStyle/>
    <a:p>
      <a:pPr algn="ctr" rtl="0">
        <a:tabLst/>
        <a:defRPr lang="ru-RU" sz="900" b="0" i="0" u="none" strike="noStrike" kern="1200" baseline="0">
          <a:solidFill>
            <a:srgbClr val="002060"/>
          </a:solidFill>
          <a:latin typeface="TT Commons" panose="02000506030000020004" pitchFamily="2" charset="-52"/>
          <a:ea typeface="Calibri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tabLst/>
              <a:defRPr lang="ru-RU" sz="1080" b="0" i="0" u="none" strike="noStrike" kern="1200" baseline="0" dirty="0">
                <a:solidFill>
                  <a:srgbClr val="3366CC"/>
                </a:solidFill>
                <a:latin typeface="TT Commons" panose="02000506030000020004" pitchFamily="2" charset="-52"/>
                <a:ea typeface="Calibri"/>
                <a:cs typeface="Times New Roman"/>
              </a:defRPr>
            </a:pPr>
            <a:r>
              <a:rPr lang="ru-RU" sz="900" b="0" i="0" u="none" strike="noStrike" kern="1200" baseline="0" dirty="0">
                <a:solidFill>
                  <a:srgbClr val="3366CC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Пассажиропоток </a:t>
            </a:r>
            <a:r>
              <a:rPr lang="ru-RU" sz="900" b="0" i="0" u="none" strike="noStrike" kern="1200" baseline="0" dirty="0" smtClean="0">
                <a:solidFill>
                  <a:srgbClr val="3366CC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в </a:t>
            </a:r>
            <a:r>
              <a:rPr lang="ru-RU" sz="900" b="1" i="0" u="none" strike="noStrike" kern="1200" baseline="0" dirty="0" smtClean="0">
                <a:solidFill>
                  <a:srgbClr val="3366CC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2019 </a:t>
            </a:r>
            <a:r>
              <a:rPr lang="ru-RU" sz="900" b="0" i="0" u="none" strike="noStrike" kern="1200" baseline="0" dirty="0" smtClean="0">
                <a:solidFill>
                  <a:srgbClr val="3366CC"/>
                </a:solidFill>
                <a:latin typeface="TT Commons" panose="02000506030000020004" pitchFamily="2" charset="-52"/>
                <a:ea typeface="Calibri"/>
                <a:cs typeface="Times New Roman"/>
              </a:rPr>
              <a:t> году, чел.</a:t>
            </a:r>
            <a:endParaRPr lang="ru-RU" sz="900" b="0" i="0" u="none" strike="noStrike" kern="1200" baseline="0" dirty="0">
              <a:solidFill>
                <a:srgbClr val="3366CC"/>
              </a:solidFill>
              <a:latin typeface="TT Commons" panose="02000506030000020004" pitchFamily="2" charset="-52"/>
              <a:ea typeface="Calibri"/>
              <a:cs typeface="Times New Roman"/>
            </a:endParaRPr>
          </a:p>
        </c:rich>
      </c:tx>
      <c:layout>
        <c:manualLayout>
          <c:xMode val="edge"/>
          <c:yMode val="edge"/>
          <c:x val="0.4712988567712294"/>
          <c:y val="9.29186773556341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003622172492298E-2"/>
          <c:y val="0.2045820238429252"/>
          <c:w val="0.50663572654184807"/>
          <c:h val="0.540983911392142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Пассажиропоток в 2018 году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explosion val="1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0" i="0" u="none" strike="noStrike" kern="1200" baseline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Calibri"/>
                        <a:cs typeface="Times New Roman"/>
                      </a:rPr>
                      <a:t>52 518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354680897524771E-2"/>
                  <c:y val="-0.124840711075051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57952820057031"/>
                  <c:y val="-9.052823794578318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4104333235005E-2"/>
                  <c:y val="-5.25662484509813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02332818703412E-2"/>
                  <c:y val="0.1330429616875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28482020516239"/>
                  <c:y val="-1.72915457953231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7398578288479412E-2"/>
                  <c:y val="-1.69459051874894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294553691565129"/>
                  <c:y val="2.22881613977047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/>
            </c:spPr>
            <c:txPr>
              <a:bodyPr/>
              <a:lstStyle/>
              <a:p>
                <a:pPr algn="ctr">
                  <a:defRPr lang="ru-RU" sz="9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Calibri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Москва-Анадырь-Москва</c:v>
                </c:pt>
                <c:pt idx="1">
                  <c:v>Москва-Певек-Москва</c:v>
                </c:pt>
                <c:pt idx="2">
                  <c:v>Хабаровск-Анадырь-Хабаровск</c:v>
                </c:pt>
                <c:pt idx="3">
                  <c:v>Магадан-Анадырь-Магадан</c:v>
                </c:pt>
                <c:pt idx="4">
                  <c:v>Магадан-Кепервеем-Магадан</c:v>
                </c:pt>
                <c:pt idx="5">
                  <c:v>Магадан-Омолон-Магадан</c:v>
                </c:pt>
                <c:pt idx="6">
                  <c:v>Елизово-Анадырь-Елизово</c:v>
                </c:pt>
                <c:pt idx="7">
                  <c:v>Магадан-Певек-Магадан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52518</c:v>
                </c:pt>
                <c:pt idx="1">
                  <c:v>17188</c:v>
                </c:pt>
                <c:pt idx="2">
                  <c:v>9517</c:v>
                </c:pt>
                <c:pt idx="3">
                  <c:v>4240</c:v>
                </c:pt>
                <c:pt idx="4">
                  <c:v>14808</c:v>
                </c:pt>
                <c:pt idx="5">
                  <c:v>630</c:v>
                </c:pt>
                <c:pt idx="6">
                  <c:v>1379</c:v>
                </c:pt>
                <c:pt idx="7">
                  <c:v>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66">
          <a:noFill/>
        </a:ln>
      </c:spPr>
    </c:plotArea>
    <c:legend>
      <c:legendPos val="r"/>
      <c:layout>
        <c:manualLayout>
          <c:xMode val="edge"/>
          <c:yMode val="edge"/>
          <c:x val="0.48795631902968628"/>
          <c:y val="0.19426977931032346"/>
          <c:w val="0.49057556215094278"/>
          <c:h val="0.77257635215672849"/>
        </c:manualLayout>
      </c:layout>
      <c:overlay val="0"/>
      <c:txPr>
        <a:bodyPr/>
        <a:lstStyle/>
        <a:p>
          <a:pPr algn="ctr" rtl="0">
            <a:defRPr lang="ru-RU" sz="900" b="0" i="0" u="none" strike="noStrike" kern="1200" baseline="0">
              <a:solidFill>
                <a:srgbClr val="002060"/>
              </a:solidFill>
              <a:latin typeface="TT Commons" panose="02000506030000020004" pitchFamily="2" charset="-52"/>
              <a:ea typeface="Calibri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  <a:effectLst>
      <a:outerShdw blurRad="50800" dist="50800" dir="5400000" algn="ctr" rotWithShape="0">
        <a:sysClr val="window" lastClr="FFFFFF"/>
      </a:outerShdw>
    </a:effectLst>
  </c:sp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8981367348102"/>
          <c:y val="0.35991771670790645"/>
          <c:w val="0.77104445887305584"/>
          <c:h val="0.5467246851607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населения, человек</c:v>
                </c:pt>
              </c:strCache>
            </c:strRef>
          </c:tx>
          <c:spPr>
            <a:solidFill>
              <a:srgbClr val="4472C4"/>
            </a:solidFill>
            <a:ln w="28575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000" b="0" i="0" u="none" strike="noStrike" kern="1200" baseline="0" dirty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rPr>
                      <a:t>49 348</a:t>
                    </a:r>
                  </a:p>
                </c:rich>
              </c:tx>
              <c:spPr>
                <a:effectLst>
                  <a:glow rad="127000">
                    <a:schemeClr val="accent1"/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4-4812-83CD-E9F7E4BE929F}"/>
                </c:ext>
              </c:extLst>
            </c:dLbl>
            <c:dLbl>
              <c:idx val="1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 dirty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000" b="0" i="0" u="none" strike="noStrike" kern="1200" baseline="0" dirty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rPr>
                      <a:t>49 663</a:t>
                    </a:r>
                  </a:p>
                </c:rich>
              </c:tx>
              <c:spPr>
                <a:effectLst>
                  <a:glow rad="127000">
                    <a:schemeClr val="accent1"/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4-4812-83CD-E9F7E4BE929F}"/>
                </c:ext>
              </c:extLst>
            </c:dLbl>
            <c:dLbl>
              <c:idx val="2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 dirty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000" b="0" i="0" u="none" strike="noStrike" kern="1200" baseline="0" dirty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rPr>
                      <a:t>50 </a:t>
                    </a:r>
                    <a:r>
                      <a:rPr lang="ru-RU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ea typeface="+mn-ea"/>
                        <a:cs typeface="Times New Roman" panose="02020603050405020304" pitchFamily="18" charset="0"/>
                      </a:rPr>
                      <a:t>726</a:t>
                    </a:r>
                    <a:endParaRPr lang="en-US" sz="1000" b="0" i="0" u="none" strike="noStrike" kern="1200" baseline="0" dirty="0">
                      <a:solidFill>
                        <a:srgbClr val="002060"/>
                      </a:solidFill>
                      <a:latin typeface="TT Commons DemiBold" panose="02000506030000020004" pitchFamily="2" charset="-52"/>
                      <a:ea typeface="+mn-ea"/>
                      <a:cs typeface="Times New Roman" panose="02020603050405020304" pitchFamily="18" charset="0"/>
                    </a:endParaRPr>
                  </a:p>
                </c:rich>
              </c:tx>
              <c:spPr>
                <a:effectLst>
                  <a:glow rad="127000">
                    <a:schemeClr val="accent1"/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C4-4812-83CD-E9F7E4BE92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127000">
                  <a:schemeClr val="accent1"/>
                </a:glow>
              </a:effectLst>
            </c:spPr>
            <c:txPr>
              <a:bodyPr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 DemiBold" panose="02000506030000020004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49348</c:v>
                </c:pt>
                <c:pt idx="1">
                  <c:v>49663</c:v>
                </c:pt>
                <c:pt idx="2">
                  <c:v>50726</c:v>
                </c:pt>
                <c:pt idx="3">
                  <c:v>53445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C4-4812-83CD-E9F7E4BE9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55701248"/>
        <c:axId val="155525120"/>
      </c:barChart>
      <c:catAx>
        <c:axId val="1557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525120"/>
        <c:crosses val="autoZero"/>
        <c:auto val="1"/>
        <c:lblAlgn val="ctr"/>
        <c:lblOffset val="100"/>
        <c:noMultiLvlLbl val="0"/>
      </c:catAx>
      <c:valAx>
        <c:axId val="155525120"/>
        <c:scaling>
          <c:orientation val="minMax"/>
          <c:max val="55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55701248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91745267993986E-2"/>
          <c:y val="5.1514838633547701E-2"/>
          <c:w val="0.88242039404377948"/>
          <c:h val="0.8577021505693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ЧАО</c:v>
                </c:pt>
              </c:strCache>
            </c:strRef>
          </c:tx>
          <c:spPr>
            <a:solidFill>
              <a:srgbClr val="4472C4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1.58</c:v>
                </c:pt>
                <c:pt idx="1">
                  <c:v>1.4</c:v>
                </c:pt>
                <c:pt idx="2">
                  <c:v>2.4700000000000002</c:v>
                </c:pt>
                <c:pt idx="3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9E-4AFD-9C9B-857DDFFD83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C000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-1.6</c:v>
                </c:pt>
                <c:pt idx="1">
                  <c:v>-1.5</c:v>
                </c:pt>
                <c:pt idx="2">
                  <c:v>-0.9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9E-4AFD-9C9B-857DDFFD83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7"/>
        <c:axId val="155702784"/>
        <c:axId val="155525696"/>
      </c:barChart>
      <c:catAx>
        <c:axId val="1557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525696"/>
        <c:crosses val="autoZero"/>
        <c:auto val="1"/>
        <c:lblAlgn val="ctr"/>
        <c:lblOffset val="100"/>
        <c:noMultiLvlLbl val="0"/>
      </c:catAx>
      <c:valAx>
        <c:axId val="155525696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155702784"/>
        <c:crosses val="autoZero"/>
        <c:crossBetween val="between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 algn="ctr">
        <a:defRPr lang="ru-RU" sz="1000" b="0" i="0" u="none" strike="noStrike" kern="1200" baseline="0">
          <a:solidFill>
            <a:srgbClr val="002060"/>
          </a:solidFill>
          <a:latin typeface="TT Commons DemiBold" panose="02000506030000020004" pitchFamily="2" charset="-52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3938832105472"/>
          <c:y val="4.0683338162508645E-2"/>
          <c:w val="0.77542499236706453"/>
          <c:h val="0.804000922471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ЧАО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3053362375607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ED-4B53-8A5C-B3AC431267D0}"/>
                </c:ext>
              </c:extLst>
            </c:dLbl>
            <c:dLbl>
              <c:idx val="1"/>
              <c:layout>
                <c:manualLayout>
                  <c:x val="-2.9394542481879492E-17"/>
                  <c:y val="5.006573591704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D-4B53-8A5C-B3AC431267D0}"/>
                </c:ext>
              </c:extLst>
            </c:dLbl>
            <c:dLbl>
              <c:idx val="2"/>
              <c:layout>
                <c:manualLayout>
                  <c:x val="0"/>
                  <c:y val="1.0012950074211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5197452808273835E-2"/>
                      <c:h val="7.2595317079708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ED-4B53-8A5C-B3AC43126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63.6</c:v>
                </c:pt>
                <c:pt idx="1">
                  <c:v>65.5</c:v>
                </c:pt>
                <c:pt idx="2">
                  <c:v>66.400000000000006</c:v>
                </c:pt>
                <c:pt idx="3" formatCode="General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ED-4B53-8A5C-B3AC431267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11857072552243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5314478276027899E-2"/>
                      <c:h val="7.2595317079708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ED-4B53-8A5C-B3AC431267D0}"/>
                </c:ext>
              </c:extLst>
            </c:dLbl>
            <c:dLbl>
              <c:idx val="2"/>
              <c:layout>
                <c:manualLayout>
                  <c:x val="8.18299875536575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856763146654884E-2"/>
                      <c:h val="7.2595317079708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ED-4B53-8A5C-B3AC431267D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72.900000000000006</c:v>
                </c:pt>
                <c:pt idx="1">
                  <c:v>73.900000000000006</c:v>
                </c:pt>
                <c:pt idx="2">
                  <c:v>74.7</c:v>
                </c:pt>
                <c:pt idx="3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ED-4B53-8A5C-B3AC431267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32"/>
        <c:axId val="155762688"/>
        <c:axId val="155529728"/>
      </c:barChart>
      <c:catAx>
        <c:axId val="155762688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529728"/>
        <c:crosses val="autoZero"/>
        <c:auto val="1"/>
        <c:lblAlgn val="ctr"/>
        <c:lblOffset val="100"/>
        <c:noMultiLvlLbl val="0"/>
      </c:catAx>
      <c:valAx>
        <c:axId val="15552972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557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88912864304601"/>
          <c:y val="0.37244151982086432"/>
          <c:w val="8.7395136119368028E-2"/>
          <c:h val="0.19541097648402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TT Commons DemiBold" panose="0200050603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solidFill>
            <a:srgbClr val="002060"/>
          </a:solidFill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Лист1!$E$30</c:f>
              <c:strCache>
                <c:ptCount val="1"/>
                <c:pt idx="0">
                  <c:v>Доля выпускников 9-х классов, получивших по результатам ОГЭ оценку "Отлично"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  <a:latin typeface="TT Commons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Лист1!$E$13:$E$16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Лист1!$E$31:$E$34</c:f>
              <c:numCache>
                <c:formatCode>0%</c:formatCode>
                <c:ptCount val="4"/>
                <c:pt idx="0">
                  <c:v>0.39000000000000024</c:v>
                </c:pt>
                <c:pt idx="1">
                  <c:v>0.53</c:v>
                </c:pt>
                <c:pt idx="2">
                  <c:v>0.56999999999999995</c:v>
                </c:pt>
                <c:pt idx="3">
                  <c:v>0.7000000000000004</c:v>
                </c:pt>
              </c:numCache>
            </c:numRef>
          </c:val>
        </c:ser>
        <c:ser>
          <c:idx val="1"/>
          <c:order val="1"/>
          <c:tx>
            <c:strRef>
              <c:f>Лист1!$F$30</c:f>
              <c:strCache>
                <c:ptCount val="1"/>
                <c:pt idx="0">
                  <c:v>Доля выпускников 11-х классов, получивших по результатам ЕГЭ 80 баллов и более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  <a:latin typeface="TT Commons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Лист1!$E$13:$E$16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Лист1!$F$31:$F$34</c:f>
              <c:numCache>
                <c:formatCode>0%</c:formatCode>
                <c:ptCount val="4"/>
                <c:pt idx="0">
                  <c:v>0.2100000000000001</c:v>
                </c:pt>
                <c:pt idx="1">
                  <c:v>0.26</c:v>
                </c:pt>
                <c:pt idx="2">
                  <c:v>0.30000000000000021</c:v>
                </c:pt>
                <c:pt idx="3">
                  <c:v>0.38000000000000023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086784"/>
        <c:axId val="155532032"/>
      </c:barChart>
      <c:catAx>
        <c:axId val="15608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TT Commons" pitchFamily="2" charset="-52"/>
              </a:defRPr>
            </a:pPr>
            <a:endParaRPr lang="ru-RU"/>
          </a:p>
        </c:txPr>
        <c:crossAx val="155532032"/>
        <c:crosses val="autoZero"/>
        <c:auto val="1"/>
        <c:lblAlgn val="ctr"/>
        <c:lblOffset val="100"/>
        <c:noMultiLvlLbl val="0"/>
      </c:catAx>
      <c:valAx>
        <c:axId val="155532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608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35065835065865"/>
          <c:y val="0.13515465248606021"/>
          <c:w val="0.32501732501732522"/>
          <c:h val="0.75829112080639693"/>
        </c:manualLayout>
      </c:layout>
      <c:overlay val="0"/>
      <c:txPr>
        <a:bodyPr/>
        <a:lstStyle/>
        <a:p>
          <a:pPr algn="just">
            <a:defRPr>
              <a:solidFill>
                <a:schemeClr val="accent1">
                  <a:lumMod val="50000"/>
                </a:schemeClr>
              </a:solidFill>
              <a:latin typeface="TT Commons" pitchFamily="2" charset="-52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4472C4"/>
                </a:solidFill>
              </a:defRPr>
            </a:pPr>
            <a:r>
              <a:rPr lang="ru-RU" sz="1400" b="0" dirty="0">
                <a:solidFill>
                  <a:srgbClr val="4472C4"/>
                </a:solidFill>
              </a:rPr>
              <a:t>Добыча угля, тонн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3338623284295883E-2"/>
          <c:y val="0.21646165174095341"/>
          <c:w val="0.93332275343140825"/>
          <c:h val="0.6752396944216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угля, тонн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30955014660207E-3"/>
                  <c:y val="-1.1228947812382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62779658942886E-3"/>
                  <c:y val="-6.6137198747464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60767000123979E-3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715.52</c:v>
                </c:pt>
                <c:pt idx="1">
                  <c:v>832.73</c:v>
                </c:pt>
                <c:pt idx="2">
                  <c:v>870</c:v>
                </c:pt>
                <c:pt idx="3">
                  <c:v>870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3684608"/>
        <c:axId val="94185728"/>
      </c:barChart>
      <c:catAx>
        <c:axId val="1036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94185728"/>
        <c:crosses val="autoZero"/>
        <c:auto val="1"/>
        <c:lblAlgn val="ctr"/>
        <c:lblOffset val="100"/>
        <c:noMultiLvlLbl val="0"/>
      </c:catAx>
      <c:valAx>
        <c:axId val="941857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684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cap="sq">
      <a:noFill/>
    </a:ln>
  </c:spPr>
  <c:txPr>
    <a:bodyPr/>
    <a:lstStyle/>
    <a:p>
      <a:pPr>
        <a:defRPr sz="1000">
          <a:latin typeface="TT Commons Bold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Лист1!$E$43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cat>
            <c:numRef>
              <c:f>Лист1!$D$44:$D$47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Лист1!$E$44:$E$47</c:f>
              <c:numCache>
                <c:formatCode>0.0</c:formatCode>
                <c:ptCount val="4"/>
                <c:pt idx="0">
                  <c:v>113.4</c:v>
                </c:pt>
                <c:pt idx="1">
                  <c:v>126.7</c:v>
                </c:pt>
                <c:pt idx="2">
                  <c:v>143</c:v>
                </c:pt>
                <c:pt idx="3">
                  <c:v>143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087808"/>
        <c:axId val="155532608"/>
      </c:barChart>
      <c:catAx>
        <c:axId val="1560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532608"/>
        <c:crosses val="autoZero"/>
        <c:auto val="1"/>
        <c:lblAlgn val="ctr"/>
        <c:lblOffset val="100"/>
        <c:noMultiLvlLbl val="0"/>
      </c:catAx>
      <c:valAx>
        <c:axId val="155532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6087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T Commons" pitchFamily="2" charset="-52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 dirty="0">
                <a:solidFill>
                  <a:srgbClr val="0070C0"/>
                </a:solidFill>
              </a:rPr>
              <a:t>Число граждан, прошедших профилактические осмотры, в </a:t>
            </a:r>
            <a:r>
              <a:rPr lang="ru-RU" dirty="0" smtClean="0">
                <a:solidFill>
                  <a:srgbClr val="0070C0"/>
                </a:solidFill>
              </a:rPr>
              <a:t>млн.</a:t>
            </a:r>
            <a:r>
              <a:rPr lang="ru-RU" baseline="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чел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5702393143177062"/>
          <c:y val="0.105423057497079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9006556418959819"/>
          <c:w val="0.92616256750245241"/>
          <c:h val="0.65239626577474674"/>
        </c:manualLayout>
      </c:layout>
      <c:bar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07241472"/>
        <c:axId val="155560192"/>
      </c:barChart>
      <c:catAx>
        <c:axId val="10724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560192"/>
        <c:crosses val="autoZero"/>
        <c:auto val="1"/>
        <c:lblAlgn val="ctr"/>
        <c:lblOffset val="100"/>
        <c:noMultiLvlLbl val="0"/>
      </c:catAx>
      <c:valAx>
        <c:axId val="155560192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0724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002060"/>
          </a:solidFill>
          <a:latin typeface="TT Commons" panose="02000506030000020004" pitchFamily="2" charset="-52"/>
        </a:defRPr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 dirty="0">
                <a:solidFill>
                  <a:srgbClr val="0070C0"/>
                </a:solidFill>
              </a:rPr>
              <a:t>Число граждан, прошедших профилактические осмотры, </a:t>
            </a:r>
            <a:r>
              <a:rPr lang="ru-RU" dirty="0" smtClean="0">
                <a:solidFill>
                  <a:srgbClr val="0070C0"/>
                </a:solidFill>
              </a:rPr>
              <a:t>в млн.</a:t>
            </a:r>
            <a:r>
              <a:rPr lang="ru-RU" baseline="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чел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8.829630511523931E-2"/>
          <c:y val="4.9096629087829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0947485518916822"/>
          <c:w val="0.92616256750245241"/>
          <c:h val="0.6329868516988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E-42BA-B42F-4D3D79DF0F5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EE-42BA-B42F-4D3D79DF0F57}"/>
              </c:ext>
            </c:extLst>
          </c:dPt>
          <c:dLbls>
            <c:dLbl>
              <c:idx val="0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en-US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0,02</a:t>
                    </a:r>
                    <a:r>
                      <a:rPr lang="ru-RU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6</a:t>
                    </a:r>
                    <a:endParaRPr lang="en-US" sz="1000" b="0" i="0" u="none" strike="noStrike" kern="1200" baseline="0" dirty="0">
                      <a:solidFill>
                        <a:srgbClr val="002060"/>
                      </a:solidFill>
                      <a:latin typeface="TT Commons" panose="02000506030000020004" pitchFamily="2" charset="-52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E-42BA-B42F-4D3D79DF0F5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latin typeface="TT Commons" panose="02000506030000020004" pitchFamily="2" charset="-52"/>
                      </a:rPr>
                      <a:t>0,02</a:t>
                    </a:r>
                    <a:r>
                      <a:rPr lang="ru-RU" b="0" dirty="0" smtClean="0">
                        <a:latin typeface="TT Commons" panose="02000506030000020004" pitchFamily="2" charset="-52"/>
                      </a:rPr>
                      <a:t>5</a:t>
                    </a:r>
                    <a:endParaRPr lang="en-US" b="0" dirty="0">
                      <a:latin typeface="TT Commons" panose="02000506030000020004" pitchFamily="2" charset="-52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EE-42BA-B42F-4D3D79DF0F57}"/>
                </c:ext>
              </c:extLst>
            </c:dLbl>
            <c:dLbl>
              <c:idx val="2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en-US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0,02</a:t>
                    </a:r>
                    <a:r>
                      <a:rPr lang="ru-RU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2</a:t>
                    </a:r>
                    <a:endParaRPr lang="en-US" sz="1000" b="0" i="0" u="none" strike="noStrike" kern="1200" baseline="0" dirty="0">
                      <a:solidFill>
                        <a:srgbClr val="002060"/>
                      </a:solidFill>
                      <a:latin typeface="TT Commons" panose="02000506030000020004" pitchFamily="2" charset="-52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EE-42BA-B42F-4D3D79DF0F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00">
                  <c:v>2.5999999999999999E-2</c:v>
                </c:pt>
                <c:pt idx="1">
                  <c:v>2.5000000000000001E-2</c:v>
                </c:pt>
                <c:pt idx="2">
                  <c:v>2.1999999999999999E-2</c:v>
                </c:pt>
                <c:pt idx="3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EE-42BA-B42F-4D3D79DF0F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07243520"/>
        <c:axId val="155561920"/>
      </c:barChart>
      <c:catAx>
        <c:axId val="1072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561920"/>
        <c:crosses val="autoZero"/>
        <c:auto val="1"/>
        <c:lblAlgn val="ctr"/>
        <c:lblOffset val="100"/>
        <c:noMultiLvlLbl val="0"/>
      </c:catAx>
      <c:valAx>
        <c:axId val="155561920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0724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002060"/>
          </a:solidFill>
          <a:latin typeface="TT Commons" panose="02000506030000020004" pitchFamily="2" charset="-52"/>
        </a:defRPr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70C0"/>
                </a:solidFill>
              </a:defRPr>
            </a:pPr>
            <a:r>
              <a:rPr lang="ru-RU" sz="1200" dirty="0">
                <a:solidFill>
                  <a:srgbClr val="0070C0"/>
                </a:solidFill>
              </a:rPr>
              <a:t>Объем расходов в сфере</a:t>
            </a:r>
            <a:r>
              <a:rPr lang="ru-RU" sz="1200" baseline="0" dirty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«Здравоохранение»</a:t>
            </a:r>
            <a:r>
              <a:rPr lang="ru-RU" sz="1200" baseline="0" dirty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на 1 жителя</a:t>
            </a:r>
          </a:p>
        </c:rich>
      </c:tx>
      <c:layout>
        <c:manualLayout>
          <c:xMode val="edge"/>
          <c:yMode val="edge"/>
          <c:x val="0.1590768993159658"/>
          <c:y val="7.34006726709283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44877872327166"/>
          <c:y val="0.23808692994823305"/>
          <c:w val="0.80364899521894106"/>
          <c:h val="0.50454030590941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64C-47D9-9522-3E70647573C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64C-47D9-9522-3E70647573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79.3</c:v>
                </c:pt>
                <c:pt idx="1">
                  <c:v>88</c:v>
                </c:pt>
                <c:pt idx="2">
                  <c:v>90.4</c:v>
                </c:pt>
                <c:pt idx="3">
                  <c:v>85.2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4C-47D9-9522-3E7064757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7244032"/>
        <c:axId val="155563648"/>
      </c:barChart>
      <c:catAx>
        <c:axId val="10724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563648"/>
        <c:crosses val="autoZero"/>
        <c:auto val="1"/>
        <c:lblAlgn val="ctr"/>
        <c:lblOffset val="100"/>
        <c:noMultiLvlLbl val="0"/>
      </c:catAx>
      <c:valAx>
        <c:axId val="155563648"/>
        <c:scaling>
          <c:orientation val="minMax"/>
          <c:min val="50"/>
        </c:scaling>
        <c:delete val="1"/>
        <c:axPos val="l"/>
        <c:numFmt formatCode="0.0" sourceLinked="1"/>
        <c:majorTickMark val="out"/>
        <c:minorTickMark val="none"/>
        <c:tickLblPos val="nextTo"/>
        <c:crossAx val="10724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2060"/>
          </a:solidFill>
          <a:latin typeface="TT Commons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100" b="1" i="0" u="none" strike="noStrike" kern="1200" baseline="0" dirty="0">
                <a:solidFill>
                  <a:srgbClr val="00407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r>
              <a:rPr lang="ru-RU" sz="1100" b="1" i="0" u="none" strike="noStrike" kern="1200" baseline="0" dirty="0" smtClean="0">
                <a:solidFill>
                  <a:srgbClr val="004070"/>
                </a:solidFill>
                <a:latin typeface="TT Commons" panose="02000506030000020004" pitchFamily="2" charset="-52"/>
                <a:ea typeface="+mn-ea"/>
                <a:cs typeface="+mn-cs"/>
              </a:rPr>
              <a:t>Снижение смертности от болезней системы кровообращения до 381,6 случаев на 100 тыс. населения к 2024 году</a:t>
            </a:r>
            <a:endParaRPr lang="ru-RU" sz="1100" b="1" i="0" u="none" strike="noStrike" kern="1200" baseline="0" dirty="0">
              <a:solidFill>
                <a:srgbClr val="004070"/>
              </a:solidFill>
              <a:latin typeface="TT Commons" panose="02000506030000020004" pitchFamily="2" charset="-52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4.890337126963834E-2"/>
          <c:y val="4.408566504267110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9006556418959819"/>
          <c:w val="0.92616256750245241"/>
          <c:h val="0.65239626577474674"/>
        </c:manualLayout>
      </c:layout>
      <c:bar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6325888"/>
        <c:axId val="156648000"/>
      </c:barChart>
      <c:catAx>
        <c:axId val="1563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6648000"/>
        <c:crosses val="autoZero"/>
        <c:auto val="1"/>
        <c:lblAlgn val="ctr"/>
        <c:lblOffset val="100"/>
        <c:noMultiLvlLbl val="0"/>
      </c:catAx>
      <c:valAx>
        <c:axId val="15664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32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002060"/>
          </a:solidFill>
          <a:latin typeface="TT Commons" panose="02000506030000020004" pitchFamily="2" charset="-52"/>
        </a:defRPr>
      </a:pPr>
      <a:endParaRPr lang="ru-RU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100" dirty="0" smtClean="0"/>
              <a:t>Снижение смертности от болезней системы кровообращения до 381,6 случаев на 100 тыс. населения к 2024 году</a:t>
            </a:r>
            <a:endParaRPr lang="ru-RU" sz="1100" dirty="0"/>
          </a:p>
        </c:rich>
      </c:tx>
      <c:layout>
        <c:manualLayout>
          <c:xMode val="edge"/>
          <c:yMode val="edge"/>
          <c:x val="6.137877069750565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369537102091254"/>
          <c:w val="0.91012894776112052"/>
          <c:h val="0.605508004786294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E-42BA-B42F-4D3D79DF0F5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EE-42BA-B42F-4D3D79DF0F57}"/>
              </c:ext>
            </c:extLst>
          </c:dPt>
          <c:dLbls>
            <c:dLbl>
              <c:idx val="0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382,5</a:t>
                    </a:r>
                    <a:endParaRPr lang="en-US" sz="1000" b="0" i="0" u="none" strike="noStrike" kern="1200" baseline="0" dirty="0">
                      <a:solidFill>
                        <a:srgbClr val="002060"/>
                      </a:solidFill>
                      <a:latin typeface="TT Commons" panose="02000506030000020004" pitchFamily="2" charset="-52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latin typeface="TT Commons" panose="02000506030000020004" pitchFamily="2" charset="-52"/>
                      </a:rPr>
                      <a:t>393,9</a:t>
                    </a:r>
                    <a:endParaRPr lang="en-US" b="0" dirty="0">
                      <a:latin typeface="TT Commons" panose="02000506030000020004" pitchFamily="2" charset="-52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 dirty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382,2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382.5</c:v>
                </c:pt>
                <c:pt idx="1">
                  <c:v>393.9</c:v>
                </c:pt>
                <c:pt idx="2">
                  <c:v>382.2</c:v>
                </c:pt>
                <c:pt idx="3">
                  <c:v>381.6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EE-42BA-B42F-4D3D79DF0F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6386304"/>
        <c:axId val="156649728"/>
      </c:barChart>
      <c:catAx>
        <c:axId val="1563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6649728"/>
        <c:crosses val="autoZero"/>
        <c:auto val="1"/>
        <c:lblAlgn val="ctr"/>
        <c:lblOffset val="100"/>
        <c:noMultiLvlLbl val="0"/>
      </c:catAx>
      <c:valAx>
        <c:axId val="15664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38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002060"/>
          </a:solidFill>
          <a:latin typeface="TT Commons" panose="02000506030000020004" pitchFamily="2" charset="-52"/>
        </a:defRPr>
      </a:pPr>
      <a:endParaRPr lang="ru-RU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100" b="1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r>
              <a:rPr lang="ru-RU" sz="1100" b="1" i="0" u="none" strike="noStrike" kern="1200" baseline="0" dirty="0" smtClean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rPr>
              <a:t>Укомплектованность врачебных должностей в подразделениях, оказывающих медицинскую помощь в амбулаторных условиях (физ. лицами при коэффициенте совместительства 1,2) до 90% </a:t>
            </a:r>
          </a:p>
          <a:p>
            <a:pPr algn="ctr" rtl="0">
              <a:defRPr lang="ru-RU" sz="1100" b="1" i="0" u="none" strike="noStrike" kern="1200" baseline="0" dirty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r>
              <a:rPr lang="ru-RU" sz="1100" b="1" i="0" u="none" strike="noStrike" kern="1200" baseline="0" dirty="0" smtClean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rPr>
              <a:t>в 2024 году</a:t>
            </a:r>
            <a:endParaRPr lang="ru-RU" sz="1100" b="1" i="0" u="none" strike="noStrike" kern="1200" baseline="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08752915340186"/>
          <c:y val="7.37881012790212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44877872327166"/>
          <c:y val="0.23808692994823305"/>
          <c:w val="0.80364899521894106"/>
          <c:h val="0.50454030590941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B3EB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3EBFF"/>
              </a:solidFill>
            </c:spPr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64C-47D9-9522-3E70647573C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64C-47D9-9522-3E70647573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68.400000000000006</c:v>
                </c:pt>
                <c:pt idx="1">
                  <c:v>77.900000000000006</c:v>
                </c:pt>
                <c:pt idx="2">
                  <c:v>83.1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4C-47D9-9522-3E7064757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6389376"/>
        <c:axId val="156652032"/>
      </c:barChart>
      <c:catAx>
        <c:axId val="15638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6652032"/>
        <c:crosses val="autoZero"/>
        <c:auto val="1"/>
        <c:lblAlgn val="ctr"/>
        <c:lblOffset val="100"/>
        <c:noMultiLvlLbl val="0"/>
      </c:catAx>
      <c:valAx>
        <c:axId val="156652032"/>
        <c:scaling>
          <c:orientation val="minMax"/>
          <c:min val="50"/>
        </c:scaling>
        <c:delete val="1"/>
        <c:axPos val="l"/>
        <c:numFmt formatCode="0.0" sourceLinked="1"/>
        <c:majorTickMark val="out"/>
        <c:minorTickMark val="none"/>
        <c:tickLblPos val="nextTo"/>
        <c:crossAx val="15638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2060"/>
          </a:solidFill>
          <a:latin typeface="TT Commons" panose="02000506030000020004" pitchFamily="2" charset="-52"/>
        </a:defRPr>
      </a:pPr>
      <a:endParaRPr lang="ru-RU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ct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ru-RU" sz="1400" kern="12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sz="1400" kern="12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ea typeface="+mn-ea"/>
                <a:cs typeface="Times New Roman" panose="02020603050405020304" pitchFamily="18" charset="0"/>
              </a:rPr>
              <a:t>Численность </a:t>
            </a:r>
            <a:r>
              <a:rPr lang="ru-RU" sz="1400" kern="12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ea typeface="+mn-ea"/>
                <a:cs typeface="Times New Roman" panose="02020603050405020304" pitchFamily="18" charset="0"/>
              </a:rPr>
              <a:t>получателей поддержку </a:t>
            </a:r>
            <a:r>
              <a:rPr lang="ru-RU" sz="1400" kern="12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ea typeface="+mn-ea"/>
                <a:cs typeface="Times New Roman" panose="02020603050405020304" pitchFamily="18" charset="0"/>
              </a:rPr>
              <a:t>тыс. чел.</a:t>
            </a:r>
          </a:p>
        </c:rich>
      </c:tx>
      <c:layout>
        <c:manualLayout>
          <c:xMode val="edge"/>
          <c:yMode val="edge"/>
          <c:x val="0.131547537598848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44877872327166"/>
          <c:y val="0.25238158074350459"/>
          <c:w val="0.71073739942367176"/>
          <c:h val="0.388298220867270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F17-4D56-813D-107ED399405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F17-4D56-813D-107ED399405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17-4D56-813D-107ED399405C}"/>
              </c:ext>
            </c:extLst>
          </c:dPt>
          <c:dLbls>
            <c:dLbl>
              <c:idx val="0"/>
              <c:layout>
                <c:manualLayout>
                  <c:x val="3.4412419994024968E-3"/>
                  <c:y val="-0.19214451471993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5492473456249047E-2"/>
                      <c:h val="6.651935960802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F17-4D56-813D-107ED399405C}"/>
                </c:ext>
              </c:extLst>
            </c:dLbl>
            <c:dLbl>
              <c:idx val="1"/>
              <c:layout>
                <c:manualLayout>
                  <c:x val="3.0032213152960145E-3"/>
                  <c:y val="-0.24004777722164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105030205074776"/>
                      <c:h val="6.651935960802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F17-4D56-813D-107ED399405C}"/>
                </c:ext>
              </c:extLst>
            </c:dLbl>
            <c:dLbl>
              <c:idx val="2"/>
              <c:layout>
                <c:manualLayout>
                  <c:x val="5.1617553219594006E-3"/>
                  <c:y val="-0.27066498047404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65216814045393"/>
                      <c:h val="6.651935960802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17-4D56-813D-107ED3994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26.3</c:v>
                </c:pt>
                <c:pt idx="1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17-4D56-813D-107ED3994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46"/>
        <c:axId val="155047936"/>
        <c:axId val="156654912"/>
      </c:barChart>
      <c:catAx>
        <c:axId val="15504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6654912"/>
        <c:crosses val="autoZero"/>
        <c:auto val="1"/>
        <c:lblAlgn val="ctr"/>
        <c:lblOffset val="100"/>
        <c:noMultiLvlLbl val="0"/>
      </c:catAx>
      <c:valAx>
        <c:axId val="156654912"/>
        <c:scaling>
          <c:orientation val="minMax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5504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2060"/>
          </a:solidFill>
          <a:latin typeface="TT Commons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ct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ru-RU" sz="1400" b="1" i="0" u="none" strike="noStrike" kern="1200" baseline="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baseline="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ea typeface="+mn-ea"/>
                <a:cs typeface="Times New Roman" panose="02020603050405020304" pitchFamily="18" charset="0"/>
              </a:rPr>
              <a:t>Суммарный коэффициент </a:t>
            </a:r>
            <a:r>
              <a:rPr lang="ru-RU" sz="1400" b="1" i="0" u="none" strike="noStrike" kern="1200" baseline="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ea typeface="+mn-ea"/>
                <a:cs typeface="Times New Roman" panose="02020603050405020304" pitchFamily="18" charset="0"/>
              </a:rPr>
              <a:t>рождаемости, число родившихся детей на 1 женщину</a:t>
            </a:r>
            <a:endParaRPr lang="ru-RU" sz="1400" b="1" i="0" u="none" strike="noStrike" kern="1200" baseline="0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DemiBold" panose="02000506030000020004" pitchFamily="2" charset="-52"/>
              <a:ea typeface="+mn-ea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155520187921301E-2"/>
          <c:y val="0.33440215851452132"/>
          <c:w val="0.92568895962415754"/>
          <c:h val="0.495297230931053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Суммарный коэффициент рождаемости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2.0249999999999999</c:v>
                </c:pt>
                <c:pt idx="1">
                  <c:v>1.68</c:v>
                </c:pt>
                <c:pt idx="2">
                  <c:v>2.1150000000000002</c:v>
                </c:pt>
                <c:pt idx="3">
                  <c:v>2.125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08-491D-97A2-1350EA51AE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7201920"/>
        <c:axId val="157238400"/>
      </c:barChart>
      <c:catAx>
        <c:axId val="15720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57238400"/>
        <c:crosses val="autoZero"/>
        <c:auto val="1"/>
        <c:lblAlgn val="ctr"/>
        <c:lblOffset val="100"/>
        <c:noMultiLvlLbl val="0"/>
      </c:catAx>
      <c:valAx>
        <c:axId val="15723840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720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числа посещений учреждений культуры в 2019, %, план на 2019 год - 102,8%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851241628867838E-3"/>
                  <c:y val="-5.112276871254350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cs typeface="Times New Roman" panose="02020603050405020304" pitchFamily="18" charset="0"/>
                      </a:rPr>
                      <a:t>100 </a:t>
                    </a:r>
                    <a:endParaRPr lang="en-US" dirty="0">
                      <a:solidFill>
                        <a:srgbClr val="002060"/>
                      </a:solidFill>
                      <a:latin typeface="TT Commons DemiBold" panose="02000506030000020004" pitchFamily="2" charset="-52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96-4B22-BFB8-6F296A8138E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  <a:cs typeface="Times New Roman" panose="02020603050405020304" pitchFamily="18" charset="0"/>
                      </a:rPr>
                      <a:t>13,9</a:t>
                    </a:r>
                    <a:endParaRPr lang="en-US" dirty="0">
                      <a:solidFill>
                        <a:srgbClr val="002060"/>
                      </a:solidFill>
                      <a:latin typeface="TT Commons DemiBold" panose="02000506030000020004" pitchFamily="2" charset="-52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6-4B22-BFB8-6F296A8138E7}"/>
                </c:ext>
              </c:extLst>
            </c:dLbl>
            <c:dLbl>
              <c:idx val="2"/>
              <c:layout/>
              <c:tx>
                <c:rich>
                  <a:bodyPr anchorCtr="0"/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T Commons DemiBold" panose="02000506030000020004" pitchFamily="2" charset="-52"/>
                      </a:rPr>
                      <a:t>104,6</a:t>
                    </a:r>
                    <a:endParaRPr lang="en-US" b="1" dirty="0">
                      <a:solidFill>
                        <a:srgbClr val="002060"/>
                      </a:solidFill>
                      <a:latin typeface="TT Commons DemiBold" panose="02000506030000020004" pitchFamily="2" charset="-52"/>
                    </a:endParaRPr>
                  </a:p>
                </c:rich>
              </c:tx>
              <c:numFmt formatCode="#,##0.0" sourceLinked="0"/>
              <c:spPr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96-4B22-BFB8-6F296A8138E7}"/>
                </c:ext>
              </c:extLst>
            </c:dLbl>
            <c:dLbl>
              <c:idx val="3"/>
              <c:layout/>
              <c:tx>
                <c:rich>
                  <a:bodyPr anchorCtr="0"/>
                  <a:lstStyle/>
                  <a:p>
                    <a:pPr algn="ctr">
                      <a:defRPr lang="ru-RU" sz="1000" b="0" i="0" u="none" strike="noStrike" kern="1200" baseline="0">
                        <a:solidFill>
                          <a:srgbClr val="002060"/>
                        </a:solidFill>
                        <a:latin typeface="TT Commons DemiBold"/>
                        <a:ea typeface="+mn-ea"/>
                        <a:cs typeface="+mn-cs"/>
                      </a:defRPr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T Commons DemiBold"/>
                        <a:cs typeface="Times New Roman" panose="02020603050405020304" pitchFamily="18" charset="0"/>
                      </a:rPr>
                      <a:t>115,4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numFmt formatCode="#,##0.0" sourceLinked="0"/>
              <c:spPr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96-4B22-BFB8-6F296A8138E7}"/>
                </c:ext>
              </c:extLst>
            </c:dLbl>
            <c:numFmt formatCode="#,##0.0" sourceLinked="0"/>
            <c:spPr>
              <a:ln>
                <a:noFill/>
              </a:ln>
            </c:spPr>
            <c:txPr>
              <a:bodyPr anchorCtr="0"/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2019-факт</c:v>
                </c:pt>
                <c:pt idx="2">
                  <c:v>2020-план</c:v>
                </c:pt>
                <c:pt idx="3">
                  <c:v>2024-план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100</c:v>
                </c:pt>
                <c:pt idx="1">
                  <c:v>113.9</c:v>
                </c:pt>
                <c:pt idx="2">
                  <c:v>104.57</c:v>
                </c:pt>
                <c:pt idx="3">
                  <c:v>115.36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96-4B22-BFB8-6F296A8138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157586944"/>
        <c:axId val="157241856"/>
      </c:barChart>
      <c:catAx>
        <c:axId val="15758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57241856"/>
        <c:crosses val="autoZero"/>
        <c:auto val="1"/>
        <c:lblAlgn val="ctr"/>
        <c:lblOffset val="100"/>
        <c:noMultiLvlLbl val="0"/>
      </c:catAx>
      <c:valAx>
        <c:axId val="15724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758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002060"/>
          </a:solidFill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4472C4"/>
                </a:solidFill>
              </a:defRPr>
            </a:pPr>
            <a:r>
              <a:rPr lang="ru-RU" sz="1400" b="0" dirty="0">
                <a:solidFill>
                  <a:srgbClr val="4472C4"/>
                </a:solidFill>
              </a:rPr>
              <a:t>Добыча </a:t>
            </a:r>
            <a:r>
              <a:rPr lang="ru-RU" sz="1400" b="0" dirty="0" smtClean="0">
                <a:solidFill>
                  <a:srgbClr val="4472C4"/>
                </a:solidFill>
              </a:rPr>
              <a:t>золота, </a:t>
            </a:r>
            <a:r>
              <a:rPr lang="ru-RU" sz="1400" b="0" dirty="0">
                <a:solidFill>
                  <a:srgbClr val="4472C4"/>
                </a:solidFill>
              </a:rPr>
              <a:t>тонн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5178748944124408E-2"/>
          <c:y val="0.29813616805339949"/>
          <c:w val="0.93381083971870793"/>
          <c:h val="0.58613269696760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золота, тонн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30955014660207E-3"/>
                  <c:y val="-1.1228947812382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62779658942886E-3"/>
                  <c:y val="-6.6137198747464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60767000123979E-3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24.13</c:v>
                </c:pt>
                <c:pt idx="1">
                  <c:v>24.45</c:v>
                </c:pt>
                <c:pt idx="2">
                  <c:v>23.65</c:v>
                </c:pt>
                <c:pt idx="3">
                  <c:v>15.082000000000001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3582208"/>
        <c:axId val="94187456"/>
      </c:barChart>
      <c:catAx>
        <c:axId val="1035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94187456"/>
        <c:crosses val="autoZero"/>
        <c:auto val="1"/>
        <c:lblAlgn val="ctr"/>
        <c:lblOffset val="100"/>
        <c:noMultiLvlLbl val="0"/>
      </c:catAx>
      <c:valAx>
        <c:axId val="94187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582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cap="sq">
      <a:noFill/>
    </a:ln>
  </c:spPr>
  <c:txPr>
    <a:bodyPr/>
    <a:lstStyle/>
    <a:p>
      <a:pPr>
        <a:defRPr sz="1000">
          <a:latin typeface="TT Commons Bold"/>
        </a:defRPr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Совокупность расходов на культуру на душу населения в Чукотском автономном округе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>
                        <a:solidFill>
                          <a:srgbClr val="002060"/>
                        </a:solidFill>
                      </a:rPr>
                      <a:t>17 204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49C5-9CB5-1FBB8129F8F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>
                        <a:solidFill>
                          <a:srgbClr val="002060"/>
                        </a:solidFill>
                      </a:rPr>
                      <a:t>18 816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49C5-9CB5-1FBB8129F8F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>
                        <a:solidFill>
                          <a:srgbClr val="002060"/>
                        </a:solidFill>
                      </a:rPr>
                      <a:t>21 711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D4-49C5-9CB5-1FBB8129F8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17204.23</c:v>
                </c:pt>
                <c:pt idx="1">
                  <c:v>18815.64</c:v>
                </c:pt>
                <c:pt idx="2">
                  <c:v>21710.84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D4-49C5-9CB5-1FBB8129F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7615616"/>
        <c:axId val="157243584"/>
      </c:barChart>
      <c:catAx>
        <c:axId val="1576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7243584"/>
        <c:crosses val="autoZero"/>
        <c:auto val="1"/>
        <c:lblAlgn val="ctr"/>
        <c:lblOffset val="100"/>
        <c:noMultiLvlLbl val="0"/>
      </c:catAx>
      <c:valAx>
        <c:axId val="15724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76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400" rtl="0" eaLnBrk="1" latinLnBrk="0" hangingPunct="1">
              <a:defRPr lang="ru-RU" sz="1200" b="0" kern="120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200" b="0" kern="120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Доля населения, систематически занимающихся физической культурой и спортом, % от общей численности населения</a:t>
            </a:r>
          </a:p>
        </c:rich>
      </c:tx>
      <c:layout>
        <c:manualLayout>
          <c:xMode val="edge"/>
          <c:yMode val="edge"/>
          <c:x val="0.14163487480424866"/>
          <c:y val="3.248908016068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155520187921301E-2"/>
          <c:y val="0.2018832702799104"/>
          <c:w val="0.92568895962415754"/>
          <c:h val="0.627815763435007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Доля населения, систематически занимающихся физической культурой и спортом, % от общей численности населения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prstClr val="white"/>
                      </a:solidFill>
                      <a:latin typeface="TT Commons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latin typeface="TT Commons" panose="02000506030000020004" pitchFamily="2" charset="-52"/>
                      </a:rPr>
                      <a:t>39,9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18-4E81-9696-767512ADD40B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prstClr val="white"/>
                      </a:solidFill>
                      <a:latin typeface="TT Commons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37.4</c:v>
                </c:pt>
                <c:pt idx="1">
                  <c:v>36.9</c:v>
                </c:pt>
                <c:pt idx="2">
                  <c:v>42.7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08-491D-97A2-1350EA51AE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6780032"/>
        <c:axId val="155453696"/>
      </c:barChart>
      <c:catAx>
        <c:axId val="1567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55453696"/>
        <c:crosses val="autoZero"/>
        <c:auto val="1"/>
        <c:lblAlgn val="ctr"/>
        <c:lblOffset val="100"/>
        <c:noMultiLvlLbl val="0"/>
      </c:catAx>
      <c:valAx>
        <c:axId val="155453696"/>
        <c:scaling>
          <c:orientation val="minMax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5678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marL="0" algn="ctr" defTabSz="914400" rtl="0" eaLnBrk="1" latinLnBrk="0" hangingPunct="1">
              <a:defRPr lang="ru-RU" sz="1200" b="0" i="0" u="none" strike="noStrike" kern="1200" baseline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200" dirty="0" smtClean="0"/>
              <a:t>Доля населения Чукотского автономного округа, занятого в экономике, занимающегося физ. культурой и спортом, в общей численности</a:t>
            </a:r>
            <a:r>
              <a:rPr lang="ru-RU" sz="1200" baseline="0" dirty="0" smtClean="0"/>
              <a:t> населения, занятого в экономике</a:t>
            </a:r>
            <a:endParaRPr lang="ru-RU" sz="1200" dirty="0"/>
          </a:p>
        </c:rich>
      </c:tx>
      <c:layout>
        <c:manualLayout>
          <c:xMode val="edge"/>
          <c:yMode val="edge"/>
          <c:x val="7.8232461977175469E-2"/>
          <c:y val="3.66505402837408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89825047687736"/>
          <c:y val="0.21089250317216221"/>
          <c:w val="0.81884781163674869"/>
          <c:h val="0.5637288902291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и молодёжи (возраст 3-29 лет), систематически занимающихся физической культурой и спортом, в общей численности детей и молодёжи, %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83,1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87-435E-8A3D-DEFCA0BF749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83,5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687-435E-8A3D-DEFCA0BF749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85,1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87-435E-8A3D-DEFCA0BF749B}"/>
                </c:ext>
              </c:extLst>
            </c:dLbl>
            <c:dLbl>
              <c:idx val="3"/>
              <c:layout/>
              <c:tx>
                <c:rich>
                  <a:bodyPr anchorCtr="0"/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 smtClean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89,9</a:t>
                    </a:r>
                    <a:endParaRPr lang="en-US" sz="1000" b="0" i="0" u="none" strike="noStrike" kern="1200" baseline="0">
                      <a:solidFill>
                        <a:srgbClr val="002060"/>
                      </a:solidFill>
                      <a:latin typeface="TT Commons" panose="02000506030000020004" pitchFamily="2" charset="-52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ru-RU" sz="1000" b="0" i="0" u="none" strike="noStrike" kern="1200" baseline="0">
                    <a:solidFill>
                      <a:schemeClr val="bg1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83.1</c:v>
                </c:pt>
                <c:pt idx="1">
                  <c:v>83.5</c:v>
                </c:pt>
                <c:pt idx="2">
                  <c:v>85.1</c:v>
                </c:pt>
                <c:pt idx="3">
                  <c:v>89.9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87-435E-8A3D-DEFCA0BF74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6862976"/>
        <c:axId val="155455424"/>
      </c:barChart>
      <c:catAx>
        <c:axId val="15686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455424"/>
        <c:crosses val="autoZero"/>
        <c:auto val="1"/>
        <c:lblAlgn val="ctr"/>
        <c:lblOffset val="100"/>
        <c:noMultiLvlLbl val="0"/>
      </c:catAx>
      <c:valAx>
        <c:axId val="155455424"/>
        <c:scaling>
          <c:orientation val="minMax"/>
          <c:min val="75"/>
        </c:scaling>
        <c:delete val="1"/>
        <c:axPos val="l"/>
        <c:numFmt formatCode="General" sourceLinked="1"/>
        <c:majorTickMark val="out"/>
        <c:minorTickMark val="none"/>
        <c:tickLblPos val="none"/>
        <c:crossAx val="15686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9079958179189E-2"/>
          <c:y val="0.15349950741459342"/>
          <c:w val="0.50925064241545404"/>
          <c:h val="0.575859586629783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Среднемесячная номинальная заработная плата, тыс рублей</c:v>
                </c:pt>
              </c:strCache>
            </c:strRef>
          </c:tx>
          <c:spPr>
            <a:solidFill>
              <a:srgbClr val="4472C4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63D-45AB-90B4-2944F45A5A0E}"/>
              </c:ext>
            </c:extLst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4"/>
                <c:pt idx="0">
                  <c:v>98.86</c:v>
                </c:pt>
                <c:pt idx="1">
                  <c:v>106.85</c:v>
                </c:pt>
                <c:pt idx="2">
                  <c:v>110.91</c:v>
                </c:pt>
                <c:pt idx="3">
                  <c:v>142.68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D-45AB-90B4-2944F45A5A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7015552"/>
        <c:axId val="15545830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Реальная заработная плата, %</c:v>
                </c:pt>
              </c:strCache>
            </c:strRef>
          </c:tx>
          <c:spPr>
            <a:ln w="19050">
              <a:solidFill>
                <a:srgbClr val="FFC000"/>
              </a:solidFill>
              <a:prstDash val="dash"/>
            </a:ln>
          </c:spPr>
          <c:marker>
            <c:symbol val="circle"/>
            <c:size val="3"/>
            <c:spPr>
              <a:solidFill>
                <a:srgbClr val="FFC000"/>
              </a:solidFill>
              <a:ln w="19050">
                <a:solidFill>
                  <a:srgbClr val="FFC000"/>
                </a:solidFill>
                <a:prstDash val="dash"/>
              </a:ln>
            </c:spPr>
          </c:marker>
          <c:dLbls>
            <c:numFmt formatCode="0.0" sourceLinked="0"/>
            <c:spPr>
              <a:noFill/>
              <a:ln w="9835">
                <a:noFill/>
                <a:prstDash val="solid"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0" i="0" u="none" strike="noStrike" kern="1200" baseline="0">
                    <a:solidFill>
                      <a:schemeClr val="bg1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104</c:v>
                </c:pt>
                <c:pt idx="1">
                  <c:v>102.8</c:v>
                </c:pt>
                <c:pt idx="2">
                  <c:v>102.2</c:v>
                </c:pt>
                <c:pt idx="3">
                  <c:v>102.3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63D-45AB-90B4-2944F45A5A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28096"/>
        <c:axId val="155458880"/>
      </c:lineChart>
      <c:catAx>
        <c:axId val="1570155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98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54583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5458304"/>
        <c:scaling>
          <c:orientation val="minMax"/>
          <c:max val="160"/>
          <c:min val="0"/>
        </c:scaling>
        <c:delete val="0"/>
        <c:axPos val="l"/>
        <c:majorGridlines>
          <c:spPr>
            <a:ln w="9835">
              <a:solidFill>
                <a:srgbClr val="FFFFFF"/>
              </a:solidFill>
              <a:prstDash val="sysDash"/>
            </a:ln>
          </c:spPr>
        </c:majorGridlines>
        <c:numFmt formatCode="#,##0" sourceLinked="0"/>
        <c:majorTickMark val="cross"/>
        <c:minorTickMark val="none"/>
        <c:tickLblPos val="nextTo"/>
        <c:spPr>
          <a:ln w="9835">
            <a:solidFill>
              <a:srgbClr val="4472C4"/>
            </a:solidFill>
            <a:prstDash val="solid"/>
          </a:ln>
        </c:spPr>
        <c:txPr>
          <a:bodyPr rot="0" vert="horz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7015552"/>
        <c:crosses val="autoZero"/>
        <c:crossBetween val="between"/>
        <c:majorUnit val="50"/>
        <c:minorUnit val="5"/>
      </c:valAx>
      <c:catAx>
        <c:axId val="157828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458880"/>
        <c:crosses val="autoZero"/>
        <c:auto val="0"/>
        <c:lblAlgn val="ctr"/>
        <c:lblOffset val="100"/>
        <c:noMultiLvlLbl val="0"/>
      </c:catAx>
      <c:valAx>
        <c:axId val="155458880"/>
        <c:scaling>
          <c:orientation val="minMax"/>
          <c:max val="160"/>
          <c:min val="6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9835">
            <a:solidFill>
              <a:srgbClr val="FFC000"/>
            </a:solidFill>
            <a:prstDash val="solid"/>
          </a:ln>
        </c:spPr>
        <c:txPr>
          <a:bodyPr rot="0" vert="horz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7828096"/>
        <c:crosses val="max"/>
        <c:crossBetween val="between"/>
        <c:majorUnit val="30"/>
      </c:valAx>
      <c:spPr>
        <a:noFill/>
        <a:ln w="1966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lang="ru-RU" sz="1000" b="0" i="0" u="none" strike="noStrike" kern="1200" baseline="0">
                <a:solidFill>
                  <a:srgbClr val="004070"/>
                </a:solidFill>
                <a:latin typeface="TT Commons Light" panose="02000506020000020004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000" b="0" i="0" u="none" strike="noStrike" kern="1200" baseline="0">
                <a:solidFill>
                  <a:srgbClr val="004070"/>
                </a:solidFill>
                <a:latin typeface="TT Commons Light" panose="02000506020000020004" pitchFamily="2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853163554560721"/>
          <c:y val="0.12779042104221608"/>
          <c:w val="0.35069888515871672"/>
          <c:h val="0.6260409182881832"/>
        </c:manualLayout>
      </c:layout>
      <c:overlay val="1"/>
      <c:txPr>
        <a:bodyPr/>
        <a:lstStyle/>
        <a:p>
          <a:pPr>
            <a:defRPr lang="ru-RU" sz="1000" b="0" i="0" u="none" strike="noStrike" kern="1200" baseline="0">
              <a:solidFill>
                <a:srgbClr val="004070"/>
              </a:solidFill>
              <a:latin typeface="TT Commons Light" panose="0200050602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2060"/>
          </a:solidFill>
          <a:latin typeface="TT Commons DemiBold" panose="02000506030000020004" pitchFamily="2" charset="-52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cap="all" spc="100" normalizeH="0" baseline="0">
                <a:solidFill>
                  <a:prstClr val="white"/>
                </a:solidFill>
                <a:latin typeface="TT Commons Medium" panose="02000806030000020004" pitchFamily="2" charset="-52"/>
                <a:ea typeface="+mn-ea"/>
                <a:cs typeface="+mn-cs"/>
              </a:defRPr>
            </a:pPr>
            <a:r>
              <a:rPr lang="ru-RU" sz="1400" b="0" i="0" u="none" strike="noStrike" kern="1200" cap="all" spc="100" normalizeH="0" baseline="0">
                <a:solidFill>
                  <a:prstClr val="white"/>
                </a:solidFill>
                <a:latin typeface="TT Commons Medium" panose="02000806030000020004" pitchFamily="2" charset="-52"/>
                <a:ea typeface="+mn-ea"/>
                <a:cs typeface="+mn-cs"/>
              </a:rPr>
              <a:t>Уровень занятости,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занятости, %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6077580215551898E-2"/>
                  <c:y val="-6.6031283870529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C2-414B-A97C-98D31D674C89}"/>
                </c:ext>
              </c:extLst>
            </c:dLbl>
            <c:dLbl>
              <c:idx val="1"/>
              <c:layout>
                <c:manualLayout>
                  <c:x val="-6.1067798699694448E-2"/>
                  <c:y val="-3.555530669951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C2-414B-A97C-98D31D674C89}"/>
                </c:ext>
              </c:extLst>
            </c:dLbl>
            <c:dLbl>
              <c:idx val="2"/>
              <c:layout>
                <c:manualLayout>
                  <c:x val="-5.8042478743683026E-2"/>
                  <c:y val="-8.6348601984538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C2-414B-A97C-98D31D674C89}"/>
                </c:ext>
              </c:extLst>
            </c:dLbl>
            <c:dLbl>
              <c:idx val="3"/>
              <c:layout>
                <c:manualLayout>
                  <c:x val="-5.8136045340260699E-2"/>
                  <c:y val="-6.0951954342026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C2-414B-A97C-98D31D674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TT Commons DemiBold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77.400000000000006</c:v>
                </c:pt>
                <c:pt idx="2">
                  <c:v>78.400000000000006</c:v>
                </c:pt>
                <c:pt idx="3">
                  <c:v>80.2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84-47E6-A1EF-C8ADDF3FDB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158459392"/>
        <c:axId val="104259584"/>
      </c:lineChart>
      <c:catAx>
        <c:axId val="1584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30" baseline="0">
                <a:solidFill>
                  <a:schemeClr val="lt1"/>
                </a:solidFill>
                <a:latin typeface="TT Commons DemiBold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04259584"/>
        <c:crosses val="autoZero"/>
        <c:auto val="1"/>
        <c:lblAlgn val="ctr"/>
        <c:lblOffset val="100"/>
        <c:noMultiLvlLbl val="0"/>
      </c:catAx>
      <c:valAx>
        <c:axId val="104259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4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4472C4">
        <a:alpha val="84000"/>
      </a:srgbClr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cap="all" spc="100" normalizeH="0" baseline="0" dirty="0">
                <a:solidFill>
                  <a:prstClr val="white"/>
                </a:solidFill>
                <a:latin typeface="TT Commons Medium" panose="02000806030000020004" pitchFamily="2" charset="-52"/>
                <a:ea typeface="+mn-ea"/>
                <a:cs typeface="+mn-cs"/>
              </a:defRPr>
            </a:pPr>
            <a:r>
              <a:rPr lang="ru-RU" sz="1400" b="0" i="0" u="none" strike="noStrike" kern="1200" cap="all" spc="100" normalizeH="0" baseline="0" dirty="0">
                <a:solidFill>
                  <a:prstClr val="white"/>
                </a:solidFill>
                <a:latin typeface="TT Commons Medium" panose="02000806030000020004" pitchFamily="2" charset="-52"/>
                <a:ea typeface="+mn-ea"/>
                <a:cs typeface="+mn-cs"/>
              </a:rPr>
              <a:t>Уровень </a:t>
            </a:r>
            <a:r>
              <a:rPr lang="ru-RU" sz="1400" b="0" i="0" u="none" strike="noStrike" kern="1200" cap="all" spc="100" normalizeH="0" baseline="0" dirty="0" smtClean="0">
                <a:solidFill>
                  <a:prstClr val="white"/>
                </a:solidFill>
                <a:latin typeface="TT Commons Medium" panose="02000806030000020004" pitchFamily="2" charset="-52"/>
                <a:ea typeface="+mn-ea"/>
                <a:cs typeface="+mn-cs"/>
              </a:rPr>
              <a:t>Регистрируемой </a:t>
            </a:r>
            <a:r>
              <a:rPr lang="ru-RU" sz="1400" b="0" i="0" u="none" strike="noStrike" kern="1200" cap="all" spc="100" normalizeH="0" baseline="0" dirty="0">
                <a:solidFill>
                  <a:prstClr val="white"/>
                </a:solidFill>
                <a:latin typeface="TT Commons Medium" panose="02000806030000020004" pitchFamily="2" charset="-52"/>
                <a:ea typeface="+mn-ea"/>
                <a:cs typeface="+mn-cs"/>
              </a:rPr>
              <a:t>безработицы,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регистрируемой безработицы, %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9434339718371995E-2"/>
                  <c:y val="-8.1454573441800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ru-RU" sz="1200" b="0" i="0" u="none" strike="noStrike" kern="1200" baseline="0">
                      <a:solidFill>
                        <a:schemeClr val="lt1"/>
                      </a:solidFill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6-49C3-9966-E6BCBFC993F5}"/>
                </c:ext>
              </c:extLst>
            </c:dLbl>
            <c:dLbl>
              <c:idx val="1"/>
              <c:layout>
                <c:manualLayout>
                  <c:x val="-4.9434339718372036E-2"/>
                  <c:y val="-8.65454842819130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ru-RU" sz="1200" b="0" i="0" u="none" strike="noStrike" kern="1200" baseline="0">
                      <a:solidFill>
                        <a:schemeClr val="lt1"/>
                      </a:solidFill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A6-49C3-9966-E6BCBFC993F5}"/>
                </c:ext>
              </c:extLst>
            </c:dLbl>
            <c:dLbl>
              <c:idx val="2"/>
              <c:layout>
                <c:manualLayout>
                  <c:x val="-4.6065943068792047E-2"/>
                  <c:y val="-7.12727517615753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prstClr val="white"/>
                      </a:solidFill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A6-49C3-9966-E6BCBFC993F5}"/>
                </c:ext>
              </c:extLst>
            </c:dLbl>
            <c:dLbl>
              <c:idx val="3"/>
              <c:layout>
                <c:manualLayout>
                  <c:x val="-5.2553225505020174E-2"/>
                  <c:y val="-7.12727517615753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ru-RU" sz="1200" b="0" i="0" u="none" strike="noStrike" kern="1200" baseline="0">
                      <a:solidFill>
                        <a:schemeClr val="lt1"/>
                      </a:solidFill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A6-49C3-9966-E6BCBFC993F5}"/>
                </c:ext>
              </c:extLst>
            </c:dLbl>
            <c:dLbl>
              <c:idx val="4"/>
              <c:layout>
                <c:manualLayout>
                  <c:x val="3.1188857866480744E-3"/>
                  <c:y val="-9.1636395122025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ru-RU" sz="1200" b="0" i="0" u="none" strike="noStrike" kern="1200" baseline="0">
                      <a:solidFill>
                        <a:schemeClr val="lt1"/>
                      </a:solidFill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188857866479599E-3"/>
                  <c:y val="-9.1636395122025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ru-RU" sz="1200" b="0" i="0" u="none" strike="noStrike" kern="1200" baseline="0">
                      <a:solidFill>
                        <a:schemeClr val="lt1"/>
                      </a:solidFill>
                      <a:latin typeface="TT Commons DemiBold" panose="02000506030000020004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200" b="0" i="0" u="none" strike="noStrike" kern="1200" baseline="0">
                    <a:solidFill>
                      <a:schemeClr val="lt1"/>
                    </a:solidFill>
                    <a:latin typeface="TT Commons DemiBold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2.2000000000000002</c:v>
                </c:pt>
                <c:pt idx="1">
                  <c:v>2.1</c:v>
                </c:pt>
                <c:pt idx="2">
                  <c:v>1.9</c:v>
                </c:pt>
                <c:pt idx="3" formatCode="General">
                  <c:v>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F6-4490-B70D-46250FA0D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158681600"/>
        <c:axId val="104261312"/>
      </c:lineChart>
      <c:catAx>
        <c:axId val="15868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30" baseline="0">
                <a:solidFill>
                  <a:schemeClr val="lt1"/>
                </a:solidFill>
                <a:latin typeface="TT Commons DemiBold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04261312"/>
        <c:crosses val="autoZero"/>
        <c:auto val="1"/>
        <c:lblAlgn val="ctr"/>
        <c:lblOffset val="100"/>
        <c:noMultiLvlLbl val="0"/>
      </c:catAx>
      <c:valAx>
        <c:axId val="104261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68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4472C4">
        <a:alpha val="84000"/>
      </a:srgbClr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T Commons DemiBold" panose="02000506030000020004" pitchFamily="2" charset="-52"/>
        </a:defRPr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35889072381064E-2"/>
          <c:y val="5.822076789818726E-2"/>
          <c:w val="0.89706802233549421"/>
          <c:h val="0.66427282651191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 реализации национального проекта 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57.5</c:v>
                </c:pt>
                <c:pt idx="3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1-4209-BC9D-E4E14E1A1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58763520"/>
        <c:axId val="104264192"/>
      </c:barChart>
      <c:catAx>
        <c:axId val="15876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04264192"/>
        <c:crosses val="autoZero"/>
        <c:auto val="1"/>
        <c:lblAlgn val="ctr"/>
        <c:lblOffset val="100"/>
        <c:noMultiLvlLbl val="0"/>
      </c:catAx>
      <c:valAx>
        <c:axId val="10426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76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35889072381064E-2"/>
          <c:y val="0.11743126354132047"/>
          <c:w val="0.89706802233549421"/>
          <c:h val="0.60506233086878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 реализации национального проекта </c:v>
                </c:pt>
              </c:strCache>
            </c:strRef>
          </c:tx>
          <c:spPr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27.3</c:v>
                </c:pt>
                <c:pt idx="1">
                  <c:v>24.6</c:v>
                </c:pt>
                <c:pt idx="2">
                  <c:v>22.3</c:v>
                </c:pt>
                <c:pt idx="3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1-4209-BC9D-E4E14E1A1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58849536"/>
        <c:axId val="159048832"/>
      </c:barChart>
      <c:catAx>
        <c:axId val="15884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59048832"/>
        <c:crosses val="autoZero"/>
        <c:auto val="1"/>
        <c:lblAlgn val="ctr"/>
        <c:lblOffset val="100"/>
        <c:noMultiLvlLbl val="0"/>
      </c:catAx>
      <c:valAx>
        <c:axId val="159048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84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35889072381064E-2"/>
          <c:y val="0"/>
          <c:w val="0.89706802233549421"/>
          <c:h val="0.72511741064396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 реализации национального проекта </c:v>
                </c:pt>
              </c:strCache>
            </c:strRef>
          </c:tx>
          <c:spPr>
            <a:solidFill>
              <a:srgbClr val="CA4F3E"/>
            </a:solidFill>
            <a:ln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160</c:v>
                </c:pt>
                <c:pt idx="2">
                  <c:v>85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1-4209-BC9D-E4E14E1A1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59195136"/>
        <c:axId val="159052864"/>
      </c:barChart>
      <c:catAx>
        <c:axId val="15919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59052864"/>
        <c:crosses val="autoZero"/>
        <c:auto val="1"/>
        <c:lblAlgn val="ctr"/>
        <c:lblOffset val="100"/>
        <c:noMultiLvlLbl val="0"/>
      </c:catAx>
      <c:valAx>
        <c:axId val="159052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19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35889072381064E-2"/>
          <c:y val="0.11743126354132047"/>
          <c:w val="0.89706802233549421"/>
          <c:h val="0.60506233086878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 реализации национального проекта </c:v>
                </c:pt>
              </c:strCache>
            </c:strRef>
          </c:tx>
          <c:spPr>
            <a:solidFill>
              <a:srgbClr val="3C7E00"/>
            </a:solidFill>
            <a:ln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64</c:v>
                </c:pt>
                <c:pt idx="2">
                  <c:v>38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1-4209-BC9D-E4E14E1A1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59196672"/>
        <c:axId val="159054592"/>
      </c:barChart>
      <c:catAx>
        <c:axId val="15919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rgbClr val="002060"/>
                </a:solidFill>
                <a:latin typeface="TT Commons" panose="02000506030000020004" pitchFamily="2" charset="-52"/>
              </a:defRPr>
            </a:pPr>
            <a:endParaRPr lang="ru-RU"/>
          </a:p>
        </c:txPr>
        <c:crossAx val="159054592"/>
        <c:crosses val="autoZero"/>
        <c:auto val="1"/>
        <c:lblAlgn val="ctr"/>
        <c:lblOffset val="100"/>
        <c:noMultiLvlLbl val="0"/>
      </c:catAx>
      <c:valAx>
        <c:axId val="15905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19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4472C4"/>
                </a:solidFill>
              </a:defRPr>
            </a:pPr>
            <a:r>
              <a:rPr lang="ru-RU" sz="1400" b="0" dirty="0">
                <a:solidFill>
                  <a:srgbClr val="4472C4"/>
                </a:solidFill>
              </a:rPr>
              <a:t>Добыча </a:t>
            </a:r>
            <a:r>
              <a:rPr lang="ru-RU" sz="1400" b="0" dirty="0" smtClean="0">
                <a:solidFill>
                  <a:srgbClr val="4472C4"/>
                </a:solidFill>
              </a:rPr>
              <a:t>серебра, </a:t>
            </a:r>
            <a:r>
              <a:rPr lang="ru-RU" sz="1400" b="0" dirty="0">
                <a:solidFill>
                  <a:srgbClr val="4472C4"/>
                </a:solidFill>
              </a:rPr>
              <a:t>тонн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882410428973052E-2"/>
          <c:y val="0.2138835174470104"/>
          <c:w val="0.9342351791420539"/>
          <c:h val="0.67195311632040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серебра, тонн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30955014660207E-3"/>
                  <c:y val="-1.1228947812382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62779658942886E-3"/>
                  <c:y val="-6.6137198747464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60767000123979E-3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111.43</c:v>
                </c:pt>
                <c:pt idx="1">
                  <c:v>111.68</c:v>
                </c:pt>
                <c:pt idx="2">
                  <c:v>92.856999999999999</c:v>
                </c:pt>
                <c:pt idx="3">
                  <c:v>12.494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3580672"/>
        <c:axId val="94189184"/>
      </c:barChart>
      <c:catAx>
        <c:axId val="1035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94189184"/>
        <c:crosses val="autoZero"/>
        <c:auto val="1"/>
        <c:lblAlgn val="ctr"/>
        <c:lblOffset val="100"/>
        <c:noMultiLvlLbl val="0"/>
      </c:catAx>
      <c:valAx>
        <c:axId val="941891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58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cap="sq">
      <a:noFill/>
    </a:ln>
  </c:spPr>
  <c:txPr>
    <a:bodyPr/>
    <a:lstStyle/>
    <a:p>
      <a:pPr>
        <a:defRPr sz="1000">
          <a:latin typeface="TT Commons Bold"/>
        </a:defRPr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5459101941989332E-3"/>
          <c:y val="1.061236508677444E-2"/>
          <c:w val="0.52656116288844979"/>
          <c:h val="0.989387634913225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16"/>
          <c:dPt>
            <c:idx val="1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48D1-4F4D-A67D-C1FC1625C1A9}"/>
              </c:ext>
            </c:extLst>
          </c:dPt>
          <c:dLbls>
            <c:dLbl>
              <c:idx val="0"/>
              <c:layout/>
              <c:tx>
                <c:rich>
                  <a:bodyPr rot="0" vert="horz" anchor="ctr" anchorCtr="0"/>
                  <a:lstStyle/>
                  <a:p>
                    <a:pPr algn="ctr">
                      <a:defRPr lang="ru-RU" sz="1100" b="0" i="0" u="none" strike="noStrike" kern="1200" baseline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rPr>
                      <a:t>16940</a:t>
                    </a:r>
                  </a:p>
                </c:rich>
              </c:tx>
              <c:numFmt formatCode="@" sourceLinked="0"/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D1-4F4D-A67D-C1FC1625C1A9}"/>
                </c:ext>
              </c:extLst>
            </c:dLbl>
            <c:dLbl>
              <c:idx val="1"/>
              <c:layout/>
              <c:tx>
                <c:rich>
                  <a:bodyPr rot="0" vert="horz" anchor="ctr" anchorCtr="0"/>
                  <a:lstStyle/>
                  <a:p>
                    <a:pPr algn="ctr">
                      <a:defRPr lang="ru-RU" sz="1200" b="0" i="0" u="none" strike="noStrike" kern="1200" baseline="0">
                        <a:solidFill>
                          <a:srgbClr val="002060"/>
                        </a:solidFill>
                        <a:latin typeface="TT Commons" panose="02000506030000020004" pitchFamily="2" charset="-52"/>
                        <a:ea typeface="+mn-ea"/>
                        <a:cs typeface="+mn-cs"/>
                      </a:defRPr>
                    </a:pPr>
                    <a:r>
                      <a:rPr lang="en-US" sz="1200" b="0" dirty="0">
                        <a:solidFill>
                          <a:srgbClr val="002060"/>
                        </a:solidFill>
                      </a:rPr>
                      <a:t>50526</a:t>
                    </a:r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D1-4F4D-A67D-C1FC1625C1A9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 algn="ctr">
                  <a:defRPr lang="ru-RU" sz="11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КМНЧ</c:v>
                </c:pt>
                <c:pt idx="1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16940</c:v>
                </c:pt>
                <c:pt idx="1">
                  <c:v>50526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D1-4F4D-A67D-C1FC1625C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chemeClr val="accent2">
                    <a:lumMod val="75000"/>
                  </a:schemeClr>
                </a:solidFill>
                <a:latin typeface="TT Commons" panose="02000506030000020004" pitchFamily="2" charset="-52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5220809187360609"/>
          <c:y val="0.22880803436735436"/>
          <c:w val="0.34334811949556487"/>
          <c:h val="0.60802510962875966"/>
        </c:manualLayout>
      </c:layout>
      <c:overlay val="0"/>
      <c:txPr>
        <a:bodyPr/>
        <a:lstStyle/>
        <a:p>
          <a:pPr>
            <a:defRPr sz="1600">
              <a:latin typeface="TT Commons" panose="02000506030000020004" pitchFamily="2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24606004839855E-2"/>
          <c:y val="0"/>
          <c:w val="0.8633486769822650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оленеводов, морзверобоев</c:v>
                </c:pt>
              </c:strCache>
            </c:strRef>
          </c:tx>
          <c:explosion val="7"/>
          <c:dPt>
            <c:idx val="0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FD-477A-93FC-9D9944C57719}"/>
              </c:ext>
            </c:extLst>
          </c:dPt>
          <c:dPt>
            <c:idx val="1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FD-477A-93FC-9D9944C57719}"/>
              </c:ext>
            </c:extLst>
          </c:dPt>
          <c:dPt>
            <c:idx val="2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FD-477A-93FC-9D9944C57719}"/>
              </c:ext>
            </c:extLst>
          </c:dPt>
          <c:dPt>
            <c:idx val="3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FD-477A-93FC-9D9944C57719}"/>
              </c:ext>
            </c:extLst>
          </c:dPt>
          <c:dLbls>
            <c:dLbl>
              <c:idx val="0"/>
              <c:layout>
                <c:manualLayout>
                  <c:x val="-0.24928124517330053"/>
                  <c:y val="4.98403654315505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FD-477A-93FC-9D9944C57719}"/>
                </c:ext>
              </c:extLst>
            </c:dLbl>
            <c:dLbl>
              <c:idx val="1"/>
              <c:layout>
                <c:manualLayout>
                  <c:x val="-0.1646915439347319"/>
                  <c:y val="-6.41887028364213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FD-477A-93FC-9D9944C57719}"/>
                </c:ext>
              </c:extLst>
            </c:dLbl>
            <c:dLbl>
              <c:idx val="2"/>
              <c:layout>
                <c:manualLayout>
                  <c:x val="0.19524936297400647"/>
                  <c:y val="-6.2964005901729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FD-477A-93FC-9D9944C57719}"/>
                </c:ext>
              </c:extLst>
            </c:dLbl>
            <c:dLbl>
              <c:idx val="3"/>
              <c:layout>
                <c:manualLayout>
                  <c:x val="0.13086114890481582"/>
                  <c:y val="7.02933847447151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FD-477A-93FC-9D9944C57719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000">
                    <a:latin typeface="TT Commons" panose="02000506030000020004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Анадырский район</c:v>
                </c:pt>
                <c:pt idx="1">
                  <c:v>Билибинский район</c:v>
                </c:pt>
                <c:pt idx="2">
                  <c:v>Иультинский район</c:v>
                </c:pt>
                <c:pt idx="3">
                  <c:v>Чукотский район</c:v>
                </c:pt>
                <c:pt idx="4">
                  <c:v>Провиденский район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5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FD-477A-93FC-9D9944C57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7790197224464"/>
          <c:y val="0"/>
          <c:w val="0.8633486769822650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оленеводов, морзверобоев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261-4D14-951F-CFE79EC2083F}"/>
              </c:ext>
            </c:extLst>
          </c:dPt>
          <c:dPt>
            <c:idx val="1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61-4D14-951F-CFE79EC2083F}"/>
              </c:ext>
            </c:extLst>
          </c:dPt>
          <c:dPt>
            <c:idx val="2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261-4D14-951F-CFE79EC2083F}"/>
              </c:ext>
            </c:extLst>
          </c:dPt>
          <c:dPt>
            <c:idx val="3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261-4D14-951F-CFE79EC2083F}"/>
              </c:ext>
            </c:extLst>
          </c:dPt>
          <c:dLbls>
            <c:dLbl>
              <c:idx val="0"/>
              <c:layout>
                <c:manualLayout>
                  <c:x val="-0.20626435119219796"/>
                  <c:y val="-5.24938981567395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61-4D14-951F-CFE79EC2083F}"/>
                </c:ext>
              </c:extLst>
            </c:dLbl>
            <c:dLbl>
              <c:idx val="1"/>
              <c:layout>
                <c:manualLayout>
                  <c:x val="0.17640167030319479"/>
                  <c:y val="-5.36503534783138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61-4D14-951F-CFE79EC2083F}"/>
                </c:ext>
              </c:extLst>
            </c:dLbl>
            <c:dLbl>
              <c:idx val="2"/>
              <c:layout>
                <c:manualLayout>
                  <c:x val="0.1921925169202488"/>
                  <c:y val="-0.106425144750041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61-4D14-951F-CFE79EC2083F}"/>
                </c:ext>
              </c:extLst>
            </c:dLbl>
            <c:dLbl>
              <c:idx val="3"/>
              <c:layout>
                <c:manualLayout>
                  <c:x val="0.23290415159382302"/>
                  <c:y val="0.208759735504080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61-4D14-951F-CFE79EC2083F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000">
                    <a:latin typeface="TT Commons" panose="02000506030000020004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Анадырский район</c:v>
                </c:pt>
                <c:pt idx="1">
                  <c:v>Билибинский район</c:v>
                </c:pt>
                <c:pt idx="2">
                  <c:v>Иультинский район</c:v>
                </c:pt>
                <c:pt idx="3">
                  <c:v>Чукотский район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6</c:v>
                </c:pt>
                <c:pt idx="2">
                  <c:v>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61-4D14-951F-CFE79EC20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ctr" defTabSz="914400" rtl="0" eaLnBrk="1" latinLnBrk="0" hangingPunct="1">
              <a:spcBef>
                <a:spcPct val="0"/>
              </a:spcBef>
              <a:buNone/>
              <a:defRPr lang="ru-RU" sz="1200" b="0" i="0" u="none" strike="noStrike" kern="1200" baseline="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defRPr>
            </a:pPr>
            <a:r>
              <a: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rPr>
              <a:t>Количество общин коренных малочисленных народов</a:t>
            </a:r>
          </a:p>
        </c:rich>
      </c:tx>
      <c:layout>
        <c:manualLayout>
          <c:xMode val="edge"/>
          <c:yMode val="edge"/>
          <c:x val="0.14887551763447696"/>
          <c:y val="4.02213886576950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54760953101709"/>
          <c:y val="0.22350930665926846"/>
          <c:w val="0.72043610825702031"/>
          <c:h val="0.61976662726870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общин кмн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B-4692-AA62-3BEFBAD48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78816"/>
        <c:axId val="159003712"/>
      </c:barChart>
      <c:catAx>
        <c:axId val="15817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159003712"/>
        <c:crossesAt val="0"/>
        <c:auto val="1"/>
        <c:lblAlgn val="ctr"/>
        <c:lblOffset val="100"/>
        <c:noMultiLvlLbl val="0"/>
      </c:catAx>
      <c:valAx>
        <c:axId val="159003712"/>
        <c:scaling>
          <c:orientation val="minMax"/>
          <c:max val="6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crossAx val="158178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4472C4"/>
                </a:solidFill>
              </a:defRPr>
            </a:pPr>
            <a:r>
              <a:rPr lang="ru-RU" sz="1400" b="0" dirty="0">
                <a:solidFill>
                  <a:srgbClr val="4472C4"/>
                </a:solidFill>
              </a:rPr>
              <a:t>Добыча </a:t>
            </a:r>
            <a:r>
              <a:rPr lang="ru-RU" sz="1400" b="0" dirty="0" smtClean="0">
                <a:solidFill>
                  <a:srgbClr val="4472C4"/>
                </a:solidFill>
              </a:rPr>
              <a:t>газа, млн.</a:t>
            </a:r>
            <a:r>
              <a:rPr lang="ru-RU" sz="1400" b="0" baseline="0" dirty="0" smtClean="0">
                <a:solidFill>
                  <a:srgbClr val="4472C4"/>
                </a:solidFill>
              </a:rPr>
              <a:t> куб. м.</a:t>
            </a:r>
            <a:endParaRPr lang="ru-RU" sz="1400" b="0" dirty="0">
              <a:solidFill>
                <a:srgbClr val="4472C4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5128972919062788E-2"/>
          <c:y val="0.26532300588250524"/>
          <c:w val="0.93381083971870793"/>
          <c:h val="0.59987865493498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газа, млн.куб. м.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30955014660207E-3"/>
                  <c:y val="-1.1228947812382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62779658942886E-3"/>
                  <c:y val="-6.6137198747464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60767000123979E-3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476218691750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38.03</c:v>
                </c:pt>
                <c:pt idx="1">
                  <c:v>65.45</c:v>
                </c:pt>
                <c:pt idx="2">
                  <c:v>66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3866880"/>
        <c:axId val="94190336"/>
      </c:barChart>
      <c:catAx>
        <c:axId val="1038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94190336"/>
        <c:crosses val="autoZero"/>
        <c:auto val="1"/>
        <c:lblAlgn val="ctr"/>
        <c:lblOffset val="100"/>
        <c:noMultiLvlLbl val="0"/>
      </c:catAx>
      <c:valAx>
        <c:axId val="941903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86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cap="sq">
      <a:noFill/>
    </a:ln>
  </c:spPr>
  <c:txPr>
    <a:bodyPr/>
    <a:lstStyle/>
    <a:p>
      <a:pPr>
        <a:defRPr sz="1000">
          <a:latin typeface="TT Commons Bold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baseline="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kern="1200" baseline="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ea typeface="+mn-ea"/>
                <a:cs typeface="Times New Roman" panose="02020603050405020304" pitchFamily="18" charset="0"/>
              </a:rPr>
              <a:t>Структура инвестиционных вложений  в 2019 году</a:t>
            </a:r>
          </a:p>
        </c:rich>
      </c:tx>
      <c:layout>
        <c:manualLayout>
          <c:xMode val="edge"/>
          <c:yMode val="edge"/>
          <c:x val="0.14042333333333334"/>
          <c:y val="5.924424265815666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31355555555557"/>
          <c:y val="0.22202487750277161"/>
          <c:w val="0.61927977777777787"/>
          <c:h val="0.712772207511125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effectLst/>
          </c:spPr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61-4189-A747-1B888812BD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61-4189-A747-1B888812BD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61-4189-A747-1B888812BD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61-4189-A747-1B888812BDD4}"/>
              </c:ext>
            </c:extLst>
          </c:dPt>
          <c:dLbls>
            <c:dLbl>
              <c:idx val="0"/>
              <c:layout>
                <c:manualLayout>
                  <c:x val="-0.23756644444444455"/>
                  <c:y val="0.10160913225331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Добыча полезных ископаемых </a:t>
                    </a:r>
                    <a:r>
                      <a:rPr lang="en-US" dirty="0" smtClean="0"/>
                      <a:t>33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780261789094141"/>
                      <c:h val="0.26004446669526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61-4189-A747-1B888812BDD4}"/>
                </c:ext>
              </c:extLst>
            </c:dLbl>
            <c:dLbl>
              <c:idx val="1"/>
              <c:layout>
                <c:manualLayout>
                  <c:x val="-0.1330071111111111"/>
                  <c:y val="-0.151617738948325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Энергетика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46690771732438"/>
                      <c:h val="0.211617642831223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61-4189-A747-1B888812BDD4}"/>
                </c:ext>
              </c:extLst>
            </c:dLbl>
            <c:dLbl>
              <c:idx val="2"/>
              <c:layout>
                <c:manualLayout>
                  <c:x val="0.16383844444444445"/>
                  <c:y val="-0.1104419288511507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050" b="0" i="0" u="none" strike="noStrike" kern="1200" baseline="0">
                        <a:solidFill>
                          <a:schemeClr val="lt1"/>
                        </a:solidFill>
                        <a:latin typeface="TT Commons Bold" panose="02000806030000020004" pitchFamily="2" charset="-52"/>
                        <a:ea typeface="+mn-ea"/>
                        <a:cs typeface="+mn-cs"/>
                      </a:defRPr>
                    </a:pPr>
                    <a:r>
                      <a:rPr lang="ru-RU" dirty="0"/>
                      <a:t> Транспортировка и хранение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306399999999997"/>
                      <c:h val="0.1501519152006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61-4189-A747-1B888812BDD4}"/>
                </c:ext>
              </c:extLst>
            </c:dLbl>
            <c:dLbl>
              <c:idx val="3"/>
              <c:layout>
                <c:manualLayout>
                  <c:x val="0.20096977777777777"/>
                  <c:y val="0.123976819983492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Деятельность профессиональная, научная и техническая
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61-4189-A747-1B888812B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TT Commons Bold" panose="020008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Добыча полезных ископаемых</c:v>
                </c:pt>
                <c:pt idx="1">
                  <c:v> Энергетика</c:v>
                </c:pt>
                <c:pt idx="2">
                  <c:v> Транспортировка и хранение</c:v>
                </c:pt>
                <c:pt idx="3">
                  <c:v>Деятельность профессиональная, научная и техническая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32.5</c:v>
                </c:pt>
                <c:pt idx="1">
                  <c:v>13.9</c:v>
                </c:pt>
                <c:pt idx="2" formatCode="General">
                  <c:v>15.3</c:v>
                </c:pt>
                <c:pt idx="3" formatCode="General">
                  <c:v>32.299999999999997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61-4189-A747-1B888812BDD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0">
          <a:latin typeface="TT Commons Bold" panose="02000806030000020004" pitchFamily="2" charset="-52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6904577688304"/>
          <c:y val="4.196429104180318E-2"/>
          <c:w val="0.73635955840415901"/>
          <c:h val="0.79390780702182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бюджет, млн.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DE-4410-A974-81AD02FDBA3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DE-4410-A974-81AD02FDBA3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ADE-4410-A974-81AD02FDBA3F}"/>
              </c:ext>
            </c:extLst>
          </c:dPt>
          <c:dLbls>
            <c:dLbl>
              <c:idx val="0"/>
              <c:layout>
                <c:manualLayout>
                  <c:x val="6.262064359710718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E-4410-A974-81AD02FDBA3F}"/>
                </c:ext>
              </c:extLst>
            </c:dLbl>
            <c:dLbl>
              <c:idx val="1"/>
              <c:layout>
                <c:manualLayout>
                  <c:x val="5.775200886104075E-3"/>
                  <c:y val="-4.45756520768568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E-4410-A974-81AD02FDBA3F}"/>
                </c:ext>
              </c:extLst>
            </c:dLbl>
            <c:dLbl>
              <c:idx val="2"/>
              <c:layout>
                <c:manualLayout>
                  <c:x val="-4.65020522749526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E-4410-A974-81AD02FDB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человеческий капитал</c:v>
                </c:pt>
                <c:pt idx="1">
                  <c:v>комфортная среда для жизни</c:v>
                </c:pt>
                <c:pt idx="2">
                  <c:v>экономический рост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</c:v>
                </c:pt>
                <c:pt idx="1">
                  <c:v>237</c:v>
                </c:pt>
                <c:pt idx="2">
                  <c:v>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DE-4410-A974-81AD02FDBA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расход, млн. руб.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5714057361597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DE-4410-A974-81AD02FDBA3F}"/>
                </c:ext>
              </c:extLst>
            </c:dLbl>
            <c:dLbl>
              <c:idx val="1"/>
              <c:layout>
                <c:manualLayout>
                  <c:x val="2.65714057361597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DE-4410-A974-81AD02FDBA3F}"/>
                </c:ext>
              </c:extLst>
            </c:dLbl>
            <c:dLbl>
              <c:idx val="2"/>
              <c:layout>
                <c:manualLayout>
                  <c:x val="5.3142811472319503E-3"/>
                  <c:y val="-1.02151355948282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E-4410-A974-81AD02FDB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0" i="0" u="none" strike="noStrike" kern="1200" baseline="0">
                    <a:solidFill>
                      <a:srgbClr val="002060"/>
                    </a:solidFill>
                    <a:latin typeface="TT Commons" panose="02000506030000020004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человеческий капитал</c:v>
                </c:pt>
                <c:pt idx="1">
                  <c:v>комфортная среда для жизни</c:v>
                </c:pt>
                <c:pt idx="2">
                  <c:v>экономический рост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562</c:v>
                </c:pt>
                <c:pt idx="1">
                  <c:v>232</c:v>
                </c:pt>
                <c:pt idx="2">
                  <c:v>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ADE-4410-A974-81AD02FD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6"/>
        <c:axId val="106092032"/>
        <c:axId val="93989120"/>
      </c:barChart>
      <c:catAx>
        <c:axId val="10609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rgbClr val="002060"/>
                </a:solidFill>
                <a:latin typeface="TT Commons" panose="02000506030000020004" pitchFamily="2" charset="-52"/>
                <a:ea typeface="+mn-ea"/>
                <a:cs typeface="+mn-cs"/>
              </a:defRPr>
            </a:pPr>
            <a:endParaRPr lang="ru-RU"/>
          </a:p>
        </c:txPr>
        <c:crossAx val="93989120"/>
        <c:crosses val="autoZero"/>
        <c:auto val="1"/>
        <c:lblAlgn val="ctr"/>
        <c:lblOffset val="1"/>
        <c:noMultiLvlLbl val="0"/>
      </c:catAx>
      <c:valAx>
        <c:axId val="93989120"/>
        <c:scaling>
          <c:orientation val="minMax"/>
          <c:max val="70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060920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17647012055897"/>
          <c:y val="6.1027577587081334E-2"/>
          <c:w val="0.37496040442097978"/>
          <c:h val="0.22198148250195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000" b="0" i="0" u="none" strike="noStrike" kern="1200" baseline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97F0F-D737-439F-9D87-51E383B98F5E}" type="doc">
      <dgm:prSet loTypeId="urn:microsoft.com/office/officeart/2005/8/layout/radial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86681C6-3575-44D6-A1FF-6D6C4AFECE9C}">
      <dgm:prSet phldrT="[Текст]" custT="1"/>
      <dgm:spPr>
        <a:gradFill flip="none" rotWithShape="1">
          <a:gsLst>
            <a:gs pos="0">
              <a:srgbClr val="0070C0"/>
            </a:gs>
            <a:gs pos="100000">
              <a:srgbClr val="4472C4"/>
            </a:gs>
          </a:gsLst>
          <a:path path="circle">
            <a:fillToRect t="100000" r="100000"/>
          </a:path>
          <a:tileRect l="-100000" b="-100000"/>
        </a:gradFill>
        <a:ln>
          <a:noFill/>
        </a:ln>
      </dgm:spPr>
      <dgm:t>
        <a:bodyPr/>
        <a:lstStyle/>
        <a:p>
          <a:r>
            <a:rPr lang="ru-RU" sz="280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ЧУКОТКА</a:t>
          </a:r>
        </a:p>
      </dgm:t>
    </dgm:pt>
    <dgm:pt modelId="{C696CCD2-55D7-49A7-BA2B-AAB3DA5E81D5}" type="parTrans" cxnId="{6D9B5ACE-2E79-45F3-A823-9BD86DD18B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C09B5-F194-41DA-83EF-CF6EA014F16E}" type="sibTrans" cxnId="{6D9B5ACE-2E79-45F3-A823-9BD86DD18B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94576-CAB4-4106-ABEB-FB59D6321266}">
      <dgm:prSet phldrT="[Текст]" custT="1"/>
      <dgm:spPr>
        <a:solidFill>
          <a:schemeClr val="lt1">
            <a:hueOff val="0"/>
            <a:satOff val="0"/>
            <a:lumOff val="0"/>
            <a:alpha val="81000"/>
          </a:schemeClr>
        </a:solidFill>
        <a:ln w="38100"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rect">
              <a:fillToRect l="100000" b="100000"/>
            </a:path>
            <a:tileRect t="-100000" r="-100000"/>
          </a:gradFill>
        </a:ln>
      </dgm:spPr>
      <dgm:t>
        <a:bodyPr/>
        <a:lstStyle/>
        <a:p>
          <a:r>
            <a:rPr lang="ru-RU" sz="4000" b="1" i="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2 </a:t>
          </a:r>
          <a:r>
            <a:rPr lang="ru-RU" sz="2200" b="1" i="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место </a:t>
          </a:r>
        </a:p>
      </dgm:t>
    </dgm:pt>
    <dgm:pt modelId="{108ECBA4-8FBF-4FA0-A2AA-49E8FCD3C5F1}" type="parTrans" cxnId="{301CC56E-8466-41E9-9C5F-67F1BF38076C}">
      <dgm:prSet/>
      <dgm:spPr/>
      <dgm:t>
        <a:bodyPr/>
        <a:lstStyle/>
        <a:p>
          <a:endParaRPr lang="ru-RU"/>
        </a:p>
      </dgm:t>
    </dgm:pt>
    <dgm:pt modelId="{2253A3AD-18F2-490C-9793-3932A38E9603}" type="sibTrans" cxnId="{301CC56E-8466-41E9-9C5F-67F1BF38076C}">
      <dgm:prSet/>
      <dgm:spPr/>
      <dgm:t>
        <a:bodyPr/>
        <a:lstStyle/>
        <a:p>
          <a:endParaRPr lang="ru-RU"/>
        </a:p>
      </dgm:t>
    </dgm:pt>
    <dgm:pt modelId="{DE8BB521-7B8A-45A8-88E7-943882E64DB8}">
      <dgm:prSet phldrT="[Текст]" custT="1"/>
      <dgm:spPr>
        <a:solidFill>
          <a:schemeClr val="lt1">
            <a:hueOff val="0"/>
            <a:satOff val="0"/>
            <a:lumOff val="0"/>
            <a:alpha val="81000"/>
          </a:schemeClr>
        </a:solidFill>
        <a:ln w="38100">
          <a:gradFill flip="none" rotWithShape="1">
            <a:gsLst>
              <a:gs pos="0">
                <a:srgbClr val="0070C0"/>
              </a:gs>
              <a:gs pos="100000">
                <a:schemeClr val="accent5">
                  <a:lumMod val="50000"/>
                </a:schemeClr>
              </a:gs>
            </a:gsLst>
            <a:path path="rect">
              <a:fillToRect l="100000" b="100000"/>
            </a:path>
            <a:tileRect t="-100000" r="-100000"/>
          </a:gradFill>
        </a:ln>
      </dgm:spPr>
      <dgm:t>
        <a:bodyPr/>
        <a:lstStyle/>
        <a:p>
          <a:r>
            <a:rPr lang="ru-RU" sz="4000" b="1" i="0" dirty="0">
              <a:gradFill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rect">
                  <a:fillToRect l="100000" b="100000"/>
                </a:path>
              </a:gradFill>
              <a:latin typeface="TT Commons" panose="02000506030000020004" pitchFamily="2" charset="-52"/>
              <a:cs typeface="Times New Roman" panose="02020603050405020304" pitchFamily="18" charset="0"/>
            </a:rPr>
            <a:t>3 </a:t>
          </a:r>
          <a:r>
            <a:rPr lang="ru-RU" sz="2200" b="1" i="0" dirty="0">
              <a:gradFill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rect">
                  <a:fillToRect l="100000" b="100000"/>
                </a:path>
              </a:gradFill>
              <a:latin typeface="TT Commons" panose="02000506030000020004" pitchFamily="2" charset="-52"/>
              <a:cs typeface="Times New Roman" panose="02020603050405020304" pitchFamily="18" charset="0"/>
            </a:rPr>
            <a:t>место</a:t>
          </a:r>
        </a:p>
      </dgm:t>
    </dgm:pt>
    <dgm:pt modelId="{2B7ABDBE-A6BD-4DB8-821A-3A2AE4E8529B}" type="parTrans" cxnId="{DBC84F00-DBF6-4BF3-9106-CEFECDD66A84}">
      <dgm:prSet/>
      <dgm:spPr/>
      <dgm:t>
        <a:bodyPr/>
        <a:lstStyle/>
        <a:p>
          <a:endParaRPr lang="ru-RU"/>
        </a:p>
      </dgm:t>
    </dgm:pt>
    <dgm:pt modelId="{24C52D47-23FA-482A-BCAD-BA0287A88C90}" type="sibTrans" cxnId="{DBC84F00-DBF6-4BF3-9106-CEFECDD66A84}">
      <dgm:prSet/>
      <dgm:spPr/>
      <dgm:t>
        <a:bodyPr/>
        <a:lstStyle/>
        <a:p>
          <a:endParaRPr lang="ru-RU"/>
        </a:p>
      </dgm:t>
    </dgm:pt>
    <dgm:pt modelId="{B0D6E19D-97E0-4A88-8EDC-72331C6AEC8B}">
      <dgm:prSet phldrT="[Текст]" custT="1"/>
      <dgm:spPr>
        <a:solidFill>
          <a:schemeClr val="lt1">
            <a:hueOff val="0"/>
            <a:satOff val="0"/>
            <a:lumOff val="0"/>
            <a:alpha val="81000"/>
          </a:schemeClr>
        </a:solidFill>
        <a:ln w="38100"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rect">
              <a:fillToRect l="100000" b="100000"/>
            </a:path>
            <a:tileRect t="-100000" r="-100000"/>
          </a:gradFill>
        </a:ln>
      </dgm:spPr>
      <dgm:t>
        <a:bodyPr/>
        <a:lstStyle/>
        <a:p>
          <a:r>
            <a:rPr lang="ru-RU" sz="4000" b="1" i="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2 </a:t>
          </a:r>
          <a:r>
            <a:rPr lang="ru-RU" sz="2200" b="1" i="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место </a:t>
          </a:r>
        </a:p>
      </dgm:t>
    </dgm:pt>
    <dgm:pt modelId="{4A8FBE27-D63B-417D-B366-D15483D31356}" type="parTrans" cxnId="{F78C6F07-E729-476B-B450-3464C50217F5}">
      <dgm:prSet/>
      <dgm:spPr/>
      <dgm:t>
        <a:bodyPr/>
        <a:lstStyle/>
        <a:p>
          <a:endParaRPr lang="ru-RU"/>
        </a:p>
      </dgm:t>
    </dgm:pt>
    <dgm:pt modelId="{3FF3CF6A-FBDA-4F47-865D-2A9A272A7CF6}" type="sibTrans" cxnId="{F78C6F07-E729-476B-B450-3464C50217F5}">
      <dgm:prSet/>
      <dgm:spPr/>
      <dgm:t>
        <a:bodyPr/>
        <a:lstStyle/>
        <a:p>
          <a:endParaRPr lang="ru-RU"/>
        </a:p>
      </dgm:t>
    </dgm:pt>
    <dgm:pt modelId="{1423576F-F2F4-4EC6-9FB6-0892585F47EF}">
      <dgm:prSet phldrT="[Текст]" custT="1"/>
      <dgm:spPr>
        <a:solidFill>
          <a:schemeClr val="lt1">
            <a:hueOff val="0"/>
            <a:satOff val="0"/>
            <a:lumOff val="0"/>
            <a:alpha val="81000"/>
          </a:schemeClr>
        </a:solidFill>
        <a:ln w="38100">
          <a:gradFill flip="none" rotWithShape="1">
            <a:gsLst>
              <a:gs pos="100000">
                <a:srgbClr val="92D050"/>
              </a:gs>
              <a:gs pos="0">
                <a:srgbClr val="00B050"/>
              </a:gs>
            </a:gsLst>
            <a:path path="rect">
              <a:fillToRect l="100000" b="100000"/>
            </a:path>
            <a:tileRect t="-100000" r="-100000"/>
          </a:gradFill>
        </a:ln>
      </dgm:spPr>
      <dgm:t>
        <a:bodyPr/>
        <a:lstStyle/>
        <a:p>
          <a:r>
            <a:rPr lang="ru-RU" sz="4000" b="1" i="0" dirty="0">
              <a:solidFill>
                <a:srgbClr val="00B05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1</a:t>
          </a:r>
          <a:r>
            <a:rPr lang="ru-RU" sz="2400" b="1" i="0" dirty="0">
              <a:solidFill>
                <a:srgbClr val="00B05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 </a:t>
          </a:r>
          <a:r>
            <a:rPr lang="ru-RU" sz="2200" b="1" i="0" dirty="0">
              <a:solidFill>
                <a:srgbClr val="00B05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место </a:t>
          </a:r>
        </a:p>
      </dgm:t>
    </dgm:pt>
    <dgm:pt modelId="{172F83E2-7930-44E2-A4E0-2BD5A3A4489E}" type="parTrans" cxnId="{AC3DB933-7718-4AA4-9269-B8936A84FB31}">
      <dgm:prSet/>
      <dgm:spPr/>
      <dgm:t>
        <a:bodyPr/>
        <a:lstStyle/>
        <a:p>
          <a:endParaRPr lang="ru-RU"/>
        </a:p>
      </dgm:t>
    </dgm:pt>
    <dgm:pt modelId="{E7AA3FA6-81A4-4352-BFC0-811B041F0AC0}" type="sibTrans" cxnId="{AC3DB933-7718-4AA4-9269-B8936A84FB31}">
      <dgm:prSet/>
      <dgm:spPr/>
      <dgm:t>
        <a:bodyPr/>
        <a:lstStyle/>
        <a:p>
          <a:endParaRPr lang="ru-RU"/>
        </a:p>
      </dgm:t>
    </dgm:pt>
    <dgm:pt modelId="{21EC056C-0D36-4C7B-ADCC-FB38DE562432}" type="pres">
      <dgm:prSet presAssocID="{25E97F0F-D737-439F-9D87-51E383B98F5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9A1E97-9091-4F22-A613-7FF0EBD69CB2}" type="pres">
      <dgm:prSet presAssocID="{25E97F0F-D737-439F-9D87-51E383B98F5E}" presName="radial" presStyleCnt="0">
        <dgm:presLayoutVars>
          <dgm:animLvl val="ctr"/>
        </dgm:presLayoutVars>
      </dgm:prSet>
      <dgm:spPr/>
    </dgm:pt>
    <dgm:pt modelId="{67003F38-7D3B-41E0-A28F-3BE63928B294}" type="pres">
      <dgm:prSet presAssocID="{986681C6-3575-44D6-A1FF-6D6C4AFECE9C}" presName="centerShape" presStyleLbl="vennNode1" presStyleIdx="0" presStyleCnt="5" custScaleX="92720" custScaleY="89215"/>
      <dgm:spPr/>
      <dgm:t>
        <a:bodyPr/>
        <a:lstStyle/>
        <a:p>
          <a:endParaRPr lang="ru-RU"/>
        </a:p>
      </dgm:t>
    </dgm:pt>
    <dgm:pt modelId="{D01CB176-6AEB-46B1-9D16-7A9302F09230}" type="pres">
      <dgm:prSet presAssocID="{1423576F-F2F4-4EC6-9FB6-0892585F47EF}" presName="node" presStyleLbl="vennNode1" presStyleIdx="1" presStyleCnt="5" custScaleX="94838" custScaleY="94838" custRadScaleRad="86595" custRadScaleInc="-54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12189-CEA4-45D2-BDF7-216BA1438F8B}" type="pres">
      <dgm:prSet presAssocID="{18694576-CAB4-4106-ABEB-FB59D6321266}" presName="node" presStyleLbl="vennNode1" presStyleIdx="2" presStyleCnt="5" custScaleX="94838" custScaleY="94838" custRadScaleRad="89784" custRadScaleInc="-4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46D29-D890-4DA5-8CD1-BFE536DBA6A0}" type="pres">
      <dgm:prSet presAssocID="{DE8BB521-7B8A-45A8-88E7-943882E64DB8}" presName="node" presStyleLbl="vennNode1" presStyleIdx="3" presStyleCnt="5" custScaleX="94838" custScaleY="94838" custRadScaleRad="86024" custRadScaleInc="-49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0D171-6AD1-4856-BD85-6C534CFC5EE4}" type="pres">
      <dgm:prSet presAssocID="{B0D6E19D-97E0-4A88-8EDC-72331C6AEC8B}" presName="node" presStyleLbl="vennNode1" presStyleIdx="4" presStyleCnt="5" custScaleX="94838" custScaleY="94838" custRadScaleRad="84238" custRadScaleInc="-51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13B13-68E1-4A32-879C-B012B7A5D73A}" type="presOf" srcId="{18694576-CAB4-4106-ABEB-FB59D6321266}" destId="{BE112189-CEA4-45D2-BDF7-216BA1438F8B}" srcOrd="0" destOrd="0" presId="urn:microsoft.com/office/officeart/2005/8/layout/radial3"/>
    <dgm:cxn modelId="{301CC56E-8466-41E9-9C5F-67F1BF38076C}" srcId="{986681C6-3575-44D6-A1FF-6D6C4AFECE9C}" destId="{18694576-CAB4-4106-ABEB-FB59D6321266}" srcOrd="1" destOrd="0" parTransId="{108ECBA4-8FBF-4FA0-A2AA-49E8FCD3C5F1}" sibTransId="{2253A3AD-18F2-490C-9793-3932A38E9603}"/>
    <dgm:cxn modelId="{F78C6F07-E729-476B-B450-3464C50217F5}" srcId="{986681C6-3575-44D6-A1FF-6D6C4AFECE9C}" destId="{B0D6E19D-97E0-4A88-8EDC-72331C6AEC8B}" srcOrd="3" destOrd="0" parTransId="{4A8FBE27-D63B-417D-B366-D15483D31356}" sibTransId="{3FF3CF6A-FBDA-4F47-865D-2A9A272A7CF6}"/>
    <dgm:cxn modelId="{DBC84F00-DBF6-4BF3-9106-CEFECDD66A84}" srcId="{986681C6-3575-44D6-A1FF-6D6C4AFECE9C}" destId="{DE8BB521-7B8A-45A8-88E7-943882E64DB8}" srcOrd="2" destOrd="0" parTransId="{2B7ABDBE-A6BD-4DB8-821A-3A2AE4E8529B}" sibTransId="{24C52D47-23FA-482A-BCAD-BA0287A88C90}"/>
    <dgm:cxn modelId="{AC3DB933-7718-4AA4-9269-B8936A84FB31}" srcId="{986681C6-3575-44D6-A1FF-6D6C4AFECE9C}" destId="{1423576F-F2F4-4EC6-9FB6-0892585F47EF}" srcOrd="0" destOrd="0" parTransId="{172F83E2-7930-44E2-A4E0-2BD5A3A4489E}" sibTransId="{E7AA3FA6-81A4-4352-BFC0-811B041F0AC0}"/>
    <dgm:cxn modelId="{0626FDCA-79EE-4887-B425-467D9AF6A1E0}" type="presOf" srcId="{986681C6-3575-44D6-A1FF-6D6C4AFECE9C}" destId="{67003F38-7D3B-41E0-A28F-3BE63928B294}" srcOrd="0" destOrd="0" presId="urn:microsoft.com/office/officeart/2005/8/layout/radial3"/>
    <dgm:cxn modelId="{2D3E575C-4BD3-40C9-AC2B-FC9817AFFB7B}" type="presOf" srcId="{1423576F-F2F4-4EC6-9FB6-0892585F47EF}" destId="{D01CB176-6AEB-46B1-9D16-7A9302F09230}" srcOrd="0" destOrd="0" presId="urn:microsoft.com/office/officeart/2005/8/layout/radial3"/>
    <dgm:cxn modelId="{9721370A-1CA1-4BFF-B8D4-E37D6F8D443E}" type="presOf" srcId="{DE8BB521-7B8A-45A8-88E7-943882E64DB8}" destId="{C7246D29-D890-4DA5-8CD1-BFE536DBA6A0}" srcOrd="0" destOrd="0" presId="urn:microsoft.com/office/officeart/2005/8/layout/radial3"/>
    <dgm:cxn modelId="{6D9B5ACE-2E79-45F3-A823-9BD86DD18B51}" srcId="{25E97F0F-D737-439F-9D87-51E383B98F5E}" destId="{986681C6-3575-44D6-A1FF-6D6C4AFECE9C}" srcOrd="0" destOrd="0" parTransId="{C696CCD2-55D7-49A7-BA2B-AAB3DA5E81D5}" sibTransId="{CD0C09B5-F194-41DA-83EF-CF6EA014F16E}"/>
    <dgm:cxn modelId="{4B6953D1-1347-4E8B-818E-FC8FF659140F}" type="presOf" srcId="{25E97F0F-D737-439F-9D87-51E383B98F5E}" destId="{21EC056C-0D36-4C7B-ADCC-FB38DE562432}" srcOrd="0" destOrd="0" presId="urn:microsoft.com/office/officeart/2005/8/layout/radial3"/>
    <dgm:cxn modelId="{DD367390-6264-403C-A717-702D139416A6}" type="presOf" srcId="{B0D6E19D-97E0-4A88-8EDC-72331C6AEC8B}" destId="{1810D171-6AD1-4856-BD85-6C534CFC5EE4}" srcOrd="0" destOrd="0" presId="urn:microsoft.com/office/officeart/2005/8/layout/radial3"/>
    <dgm:cxn modelId="{C0B855F6-8CF2-4258-B407-6A6C1B6C1F69}" type="presParOf" srcId="{21EC056C-0D36-4C7B-ADCC-FB38DE562432}" destId="{9F9A1E97-9091-4F22-A613-7FF0EBD69CB2}" srcOrd="0" destOrd="0" presId="urn:microsoft.com/office/officeart/2005/8/layout/radial3"/>
    <dgm:cxn modelId="{414E3312-1CE7-4CFD-971F-2F4D3E5597C4}" type="presParOf" srcId="{9F9A1E97-9091-4F22-A613-7FF0EBD69CB2}" destId="{67003F38-7D3B-41E0-A28F-3BE63928B294}" srcOrd="0" destOrd="0" presId="urn:microsoft.com/office/officeart/2005/8/layout/radial3"/>
    <dgm:cxn modelId="{C4993892-5F99-42BC-9895-1F5CE7EAD0C6}" type="presParOf" srcId="{9F9A1E97-9091-4F22-A613-7FF0EBD69CB2}" destId="{D01CB176-6AEB-46B1-9D16-7A9302F09230}" srcOrd="1" destOrd="0" presId="urn:microsoft.com/office/officeart/2005/8/layout/radial3"/>
    <dgm:cxn modelId="{0A05F418-5DE1-4B14-944F-2BEF177DA525}" type="presParOf" srcId="{9F9A1E97-9091-4F22-A613-7FF0EBD69CB2}" destId="{BE112189-CEA4-45D2-BDF7-216BA1438F8B}" srcOrd="2" destOrd="0" presId="urn:microsoft.com/office/officeart/2005/8/layout/radial3"/>
    <dgm:cxn modelId="{604EB8BD-DF3E-493A-9D54-E5CF01370B39}" type="presParOf" srcId="{9F9A1E97-9091-4F22-A613-7FF0EBD69CB2}" destId="{C7246D29-D890-4DA5-8CD1-BFE536DBA6A0}" srcOrd="3" destOrd="0" presId="urn:microsoft.com/office/officeart/2005/8/layout/radial3"/>
    <dgm:cxn modelId="{1A65896B-DE1D-4F11-A057-6C882901DB94}" type="presParOf" srcId="{9F9A1E97-9091-4F22-A613-7FF0EBD69CB2}" destId="{1810D171-6AD1-4856-BD85-6C534CFC5EE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7C6F6-F3AD-4100-88FC-D39E923DA501}" type="doc">
      <dgm:prSet loTypeId="urn:microsoft.com/office/officeart/2005/8/layout/arrow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E4C965-278F-4E82-82D2-D96A0CE47335}">
      <dgm:prSet phldrT="[Текст]" custT="1"/>
      <dgm:spPr/>
      <dgm:t>
        <a:bodyPr/>
        <a:lstStyle/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10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 </a:t>
          </a:r>
        </a:p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(2 место по ДФО)</a:t>
          </a:r>
          <a:endParaRPr lang="en-US" sz="1600" b="1" i="0" kern="1200" dirty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По доле населения денежные доходы которых ниже ПМ </a:t>
          </a:r>
          <a:endParaRPr lang="ru-RU" sz="1200" b="0" kern="1200" dirty="0">
            <a:solidFill>
              <a:srgbClr val="002060"/>
            </a:solidFill>
            <a:latin typeface="TT Commons" panose="02000506030000020004" pitchFamily="2" charset="-52"/>
            <a:cs typeface="Times New Roman" panose="02020603050405020304" pitchFamily="18" charset="0"/>
          </a:endParaRPr>
        </a:p>
      </dgm:t>
    </dgm:pt>
    <dgm:pt modelId="{E0811AA8-51F4-480E-9A4C-7A2BA4A887E6}" type="parTrans" cxnId="{D57877C3-636A-4D5A-957E-DCECB666D424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0904F701-0E40-48D7-B313-46C32291C7F0}" type="sibTrans" cxnId="{D57877C3-636A-4D5A-957E-DCECB666D424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6F7B4C37-87D2-4D2C-BF01-E0EA35072132}">
      <dgm:prSet phldrT="[Текст]" custT="1"/>
      <dgm:spPr/>
      <dgm:t>
        <a:bodyPr/>
        <a:lstStyle/>
        <a:p>
          <a:pPr marL="0" lvl="0" indent="92075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7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</a:t>
          </a:r>
        </a:p>
        <a:p>
          <a:pPr marL="0" lvl="0" indent="92075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 (4 место по ДФО) </a:t>
          </a:r>
          <a:endParaRPr lang="en-US" sz="1600" b="1" i="0" kern="1200" dirty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</a:t>
          </a: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инвестициям в основной </a:t>
          </a: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капитал </a:t>
          </a: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на душу населения </a:t>
          </a:r>
        </a:p>
      </dgm:t>
    </dgm:pt>
    <dgm:pt modelId="{D3154BFC-55C4-45D2-B40B-E5F859FF68BC}" type="parTrans" cxnId="{DCDCA75A-6E00-4B8A-94E2-E899B38CE39E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A066FF3C-C3D6-478E-B455-4BF54DDD2548}" type="sibTrans" cxnId="{DCDCA75A-6E00-4B8A-94E2-E899B38CE39E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E3298F5D-BB15-4634-83B6-478CC245DB4E}">
      <dgm:prSet phldrT="[Текст]" custT="1"/>
      <dgm:spPr/>
      <dgm:t>
        <a:bodyPr/>
        <a:lstStyle/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rPr>
            <a:t>5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rPr>
            <a:t>место по РФ </a:t>
          </a:r>
        </a:p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rPr>
            <a:t>(2 место по ДФО)</a:t>
          </a:r>
          <a:endParaRPr lang="en-US" sz="1600" b="1" i="0" kern="1200" dirty="0" smtClean="0">
            <a:solidFill>
              <a:srgbClr val="002060"/>
            </a:solidFill>
            <a:latin typeface="TT Commons Bold" panose="02000806030000020004" pitchFamily="2" charset="-52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</a:t>
          </a: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Валовому региональному продукту на душу </a:t>
          </a: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населения</a:t>
          </a:r>
          <a:endParaRPr lang="en-US" sz="1200" kern="1200" dirty="0">
            <a:solidFill>
              <a:srgbClr val="002060"/>
            </a:solidFill>
            <a:latin typeface="TT Commons" panose="020005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и Индексу физического объема инвестиций в основной </a:t>
          </a: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капитал</a:t>
          </a:r>
          <a:endParaRPr lang="ru-RU" sz="1200" kern="1200" dirty="0">
            <a:solidFill>
              <a:srgbClr val="002060"/>
            </a:solidFill>
            <a:latin typeface="TT Commons" panose="02000506030000020004" pitchFamily="2" charset="-52"/>
            <a:ea typeface="+mn-ea"/>
            <a:cs typeface="Times New Roman" panose="02020603050405020304" pitchFamily="18" charset="0"/>
          </a:endParaRPr>
        </a:p>
      </dgm:t>
    </dgm:pt>
    <dgm:pt modelId="{52927613-711F-41B1-A252-507B3801C498}" type="parTrans" cxnId="{A8516377-6D92-49EE-8B90-ED2CA8AD55A8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EEF2035C-D788-4BD7-98BE-4222AF23EF58}" type="sibTrans" cxnId="{A8516377-6D92-49EE-8B90-ED2CA8AD55A8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80F162BB-1065-4D4D-9667-449DF91F52FE}">
      <dgm:prSet phldrT="[Текст]" custT="1"/>
      <dgm:spPr/>
      <dgm:t>
        <a:bodyPr/>
        <a:lstStyle/>
        <a:p>
          <a:pPr marL="0" lvl="0" indent="92075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6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   (1 место по ДФО)</a:t>
          </a:r>
          <a:endParaRPr lang="en-US" sz="1600" b="1" i="0" kern="1200" dirty="0" smtClean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Уровню безработицы</a:t>
          </a:r>
          <a:endParaRPr lang="ru-RU" sz="1200" kern="1200" dirty="0">
            <a:solidFill>
              <a:srgbClr val="002060"/>
            </a:solidFill>
            <a:latin typeface="TT Commons" panose="02000506030000020004" pitchFamily="2" charset="-52"/>
            <a:ea typeface="+mn-ea"/>
            <a:cs typeface="Times New Roman" panose="02020603050405020304" pitchFamily="18" charset="0"/>
          </a:endParaRPr>
        </a:p>
      </dgm:t>
    </dgm:pt>
    <dgm:pt modelId="{9C9ECC78-A666-4C95-8968-8847D5572D8F}" type="parTrans" cxnId="{B0FB3B64-5C36-4B18-BC1E-58F61A5D7155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DC39F827-A81D-4E90-803F-4FC2C92B439D}" type="sibTrans" cxnId="{B0FB3B64-5C36-4B18-BC1E-58F61A5D7155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85645AA4-3EDF-4DF6-B88A-8A4A6D0FB1F6}">
      <dgm:prSet phldrT="[Текст]" custT="1"/>
      <dgm:spPr>
        <a:noFill/>
      </dgm:spPr>
      <dgm:t>
        <a:bodyPr lIns="252000"/>
        <a:lstStyle/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1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 </a:t>
          </a:r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(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1 место </a:t>
          </a:r>
          <a:r>
            <a:rPr lang="ru-RU" sz="15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по ДФО)</a:t>
          </a:r>
          <a:endParaRPr lang="en-US" sz="1500" b="1" i="0" kern="1200" dirty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уровню средней заработной платы и размеру назначенных  пенсий</a:t>
          </a:r>
        </a:p>
      </dgm:t>
    </dgm:pt>
    <dgm:pt modelId="{3CA4DC84-715B-4133-A578-6E0EE44E8D91}" type="parTrans" cxnId="{0A2B6D56-AEC9-4F5F-A29F-2F454C1CF81B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DDE6D991-DA5B-49A9-8D4F-56457887C510}" type="sibTrans" cxnId="{0A2B6D56-AEC9-4F5F-A29F-2F454C1CF81B}">
      <dgm:prSet/>
      <dgm:spPr/>
      <dgm:t>
        <a:bodyPr/>
        <a:lstStyle/>
        <a:p>
          <a:endParaRPr lang="ru-RU" sz="1300">
            <a:latin typeface="TT Commons Medium" panose="02000806030000020004" pitchFamily="2" charset="-52"/>
          </a:endParaRPr>
        </a:p>
      </dgm:t>
    </dgm:pt>
    <dgm:pt modelId="{2D4F7C22-6247-4004-9DF1-B7AB084DC33E}" type="pres">
      <dgm:prSet presAssocID="{61F7C6F6-F3AD-4100-88FC-D39E923DA50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B6731-3DA2-44B8-BC9F-E5ED321CAD9C}" type="pres">
      <dgm:prSet presAssocID="{61F7C6F6-F3AD-4100-88FC-D39E923DA501}" presName="arrow" presStyleLbl="bgShp" presStyleIdx="0" presStyleCnt="1" custScaleX="109310" custScaleY="100000" custLinFactNeighborX="1772" custLinFactNeighborY="-322"/>
      <dgm:spPr>
        <a:gradFill flip="none" rotWithShape="1">
          <a:gsLst>
            <a:gs pos="100000">
              <a:srgbClr val="92D050"/>
            </a:gs>
            <a:gs pos="0">
              <a:srgbClr val="0070C0"/>
            </a:gs>
          </a:gsLst>
          <a:lin ang="18900000" scaled="1"/>
          <a:tileRect/>
        </a:gradFill>
      </dgm:spPr>
    </dgm:pt>
    <dgm:pt modelId="{BDBC8ABB-F7B0-4390-A482-CC771B49D052}" type="pres">
      <dgm:prSet presAssocID="{61F7C6F6-F3AD-4100-88FC-D39E923DA501}" presName="arrowDiagram5" presStyleCnt="0"/>
      <dgm:spPr/>
    </dgm:pt>
    <dgm:pt modelId="{0F083F59-FD16-44D6-BE9D-E6D42688E87E}" type="pres">
      <dgm:prSet presAssocID="{03E4C965-278F-4E82-82D2-D96A0CE47335}" presName="bullet5a" presStyleLbl="node1" presStyleIdx="0" presStyleCnt="5" custLinFactX="-38088" custLinFactNeighborX="-100000" custLinFactNeighborY="-4272"/>
      <dgm:spPr>
        <a:solidFill>
          <a:srgbClr val="C00000"/>
        </a:solidFill>
      </dgm:spPr>
    </dgm:pt>
    <dgm:pt modelId="{01F9C03F-FEF1-4279-A9EF-762F5925DE39}" type="pres">
      <dgm:prSet presAssocID="{03E4C965-278F-4E82-82D2-D96A0CE47335}" presName="textBox5a" presStyleLbl="revTx" presStyleIdx="0" presStyleCnt="5" custScaleX="187759" custScaleY="65372" custLinFactNeighborX="-74558" custLinFactNeighborY="6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B03B2-DA71-49A3-8C15-C6165A053CB5}" type="pres">
      <dgm:prSet presAssocID="{6F7B4C37-87D2-4D2C-BF01-E0EA35072132}" presName="bullet5b" presStyleLbl="node1" presStyleIdx="1" presStyleCnt="5" custLinFactNeighborX="-30742" custLinFactNeighborY="-4965"/>
      <dgm:spPr>
        <a:solidFill>
          <a:srgbClr val="CA4F3E"/>
        </a:solidFill>
      </dgm:spPr>
    </dgm:pt>
    <dgm:pt modelId="{131E938D-40C1-4F05-8531-F811B6951E3E}" type="pres">
      <dgm:prSet presAssocID="{6F7B4C37-87D2-4D2C-BF01-E0EA35072132}" presName="textBox5b" presStyleLbl="revTx" presStyleIdx="1" presStyleCnt="5" custScaleX="141845" custScaleY="45022" custLinFactNeighborX="-47420" custLinFactNeighborY="-16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0365A-EDDC-4BE7-8E89-940BF3FC95D5}" type="pres">
      <dgm:prSet presAssocID="{80F162BB-1065-4D4D-9667-449DF91F52FE}" presName="bullet5c" presStyleLbl="node1" presStyleIdx="2" presStyleCnt="5" custLinFactNeighborX="15985" custLinFactNeighborY="-3047"/>
      <dgm:spPr>
        <a:solidFill>
          <a:srgbClr val="ED7D31"/>
        </a:solidFill>
      </dgm:spPr>
    </dgm:pt>
    <dgm:pt modelId="{2DD9CF2C-8A3D-4C56-A94D-155282F0B338}" type="pres">
      <dgm:prSet presAssocID="{80F162BB-1065-4D4D-9667-449DF91F52FE}" presName="textBox5c" presStyleLbl="revTx" presStyleIdx="2" presStyleCnt="5" custScaleX="105179" custScaleY="74582" custLinFactNeighborX="-45531" custLinFactNeighborY="-5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3AE1F-9598-487D-AFDB-DE7A2EE29533}" type="pres">
      <dgm:prSet presAssocID="{E3298F5D-BB15-4634-83B6-478CC245DB4E}" presName="bullet5d" presStyleLbl="node1" presStyleIdx="3" presStyleCnt="5" custLinFactNeighborX="18705" custLinFactNeighborY="7330"/>
      <dgm:spPr>
        <a:solidFill>
          <a:srgbClr val="FFC000"/>
        </a:solidFill>
      </dgm:spPr>
    </dgm:pt>
    <dgm:pt modelId="{100BC6C7-011E-49B7-9625-52B92E484A70}" type="pres">
      <dgm:prSet presAssocID="{E3298F5D-BB15-4634-83B6-478CC245DB4E}" presName="textBox5d" presStyleLbl="revTx" presStyleIdx="3" presStyleCnt="5" custScaleX="136220" custScaleY="63198" custLinFactNeighborX="-18428" custLinFactNeighborY="-6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25CEB-227C-483D-ABB5-920317FA80BA}" type="pres">
      <dgm:prSet presAssocID="{85645AA4-3EDF-4DF6-B88A-8A4A6D0FB1F6}" presName="bullet5e" presStyleLbl="node1" presStyleIdx="4" presStyleCnt="5" custLinFactNeighborX="74770" custLinFactNeighborY="-7135"/>
      <dgm:spPr>
        <a:solidFill>
          <a:srgbClr val="FFFF00"/>
        </a:solidFill>
      </dgm:spPr>
    </dgm:pt>
    <dgm:pt modelId="{EACBEA79-9EFC-46C3-8046-407E0F1ECC4C}" type="pres">
      <dgm:prSet presAssocID="{85645AA4-3EDF-4DF6-B88A-8A4A6D0FB1F6}" presName="textBox5e" presStyleLbl="revTx" presStyleIdx="4" presStyleCnt="5" custScaleX="118519" custScaleY="42488" custLinFactNeighborX="-6691" custLinFactNeighborY="-17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970EF-F0E8-4CE6-9137-B71D26E59905}" type="presOf" srcId="{61F7C6F6-F3AD-4100-88FC-D39E923DA501}" destId="{2D4F7C22-6247-4004-9DF1-B7AB084DC33E}" srcOrd="0" destOrd="0" presId="urn:microsoft.com/office/officeart/2005/8/layout/arrow2"/>
    <dgm:cxn modelId="{D57877C3-636A-4D5A-957E-DCECB666D424}" srcId="{61F7C6F6-F3AD-4100-88FC-D39E923DA501}" destId="{03E4C965-278F-4E82-82D2-D96A0CE47335}" srcOrd="0" destOrd="0" parTransId="{E0811AA8-51F4-480E-9A4C-7A2BA4A887E6}" sibTransId="{0904F701-0E40-48D7-B313-46C32291C7F0}"/>
    <dgm:cxn modelId="{0A2B6D56-AEC9-4F5F-A29F-2F454C1CF81B}" srcId="{61F7C6F6-F3AD-4100-88FC-D39E923DA501}" destId="{85645AA4-3EDF-4DF6-B88A-8A4A6D0FB1F6}" srcOrd="4" destOrd="0" parTransId="{3CA4DC84-715B-4133-A578-6E0EE44E8D91}" sibTransId="{DDE6D991-DA5B-49A9-8D4F-56457887C510}"/>
    <dgm:cxn modelId="{9C18B430-A670-4206-BB8B-DDD8962B493C}" type="presOf" srcId="{85645AA4-3EDF-4DF6-B88A-8A4A6D0FB1F6}" destId="{EACBEA79-9EFC-46C3-8046-407E0F1ECC4C}" srcOrd="0" destOrd="0" presId="urn:microsoft.com/office/officeart/2005/8/layout/arrow2"/>
    <dgm:cxn modelId="{A8516377-6D92-49EE-8B90-ED2CA8AD55A8}" srcId="{61F7C6F6-F3AD-4100-88FC-D39E923DA501}" destId="{E3298F5D-BB15-4634-83B6-478CC245DB4E}" srcOrd="3" destOrd="0" parTransId="{52927613-711F-41B1-A252-507B3801C498}" sibTransId="{EEF2035C-D788-4BD7-98BE-4222AF23EF58}"/>
    <dgm:cxn modelId="{76294693-CC1C-48B7-8F99-7227E0FAA979}" type="presOf" srcId="{6F7B4C37-87D2-4D2C-BF01-E0EA35072132}" destId="{131E938D-40C1-4F05-8531-F811B6951E3E}" srcOrd="0" destOrd="0" presId="urn:microsoft.com/office/officeart/2005/8/layout/arrow2"/>
    <dgm:cxn modelId="{4DC2E81C-3F57-4ECC-9DF2-6B55EA5FA9DD}" type="presOf" srcId="{80F162BB-1065-4D4D-9667-449DF91F52FE}" destId="{2DD9CF2C-8A3D-4C56-A94D-155282F0B338}" srcOrd="0" destOrd="0" presId="urn:microsoft.com/office/officeart/2005/8/layout/arrow2"/>
    <dgm:cxn modelId="{DCDCA75A-6E00-4B8A-94E2-E899B38CE39E}" srcId="{61F7C6F6-F3AD-4100-88FC-D39E923DA501}" destId="{6F7B4C37-87D2-4D2C-BF01-E0EA35072132}" srcOrd="1" destOrd="0" parTransId="{D3154BFC-55C4-45D2-B40B-E5F859FF68BC}" sibTransId="{A066FF3C-C3D6-478E-B455-4BF54DDD2548}"/>
    <dgm:cxn modelId="{AD0BA6F0-D169-4630-BD1C-8B48D6F64C77}" type="presOf" srcId="{03E4C965-278F-4E82-82D2-D96A0CE47335}" destId="{01F9C03F-FEF1-4279-A9EF-762F5925DE39}" srcOrd="0" destOrd="0" presId="urn:microsoft.com/office/officeart/2005/8/layout/arrow2"/>
    <dgm:cxn modelId="{9AE3CC1D-7296-4160-BB44-F6DB924C1FED}" type="presOf" srcId="{E3298F5D-BB15-4634-83B6-478CC245DB4E}" destId="{100BC6C7-011E-49B7-9625-52B92E484A70}" srcOrd="0" destOrd="0" presId="urn:microsoft.com/office/officeart/2005/8/layout/arrow2"/>
    <dgm:cxn modelId="{B0FB3B64-5C36-4B18-BC1E-58F61A5D7155}" srcId="{61F7C6F6-F3AD-4100-88FC-D39E923DA501}" destId="{80F162BB-1065-4D4D-9667-449DF91F52FE}" srcOrd="2" destOrd="0" parTransId="{9C9ECC78-A666-4C95-8968-8847D5572D8F}" sibTransId="{DC39F827-A81D-4E90-803F-4FC2C92B439D}"/>
    <dgm:cxn modelId="{CBD34F88-70E6-45DB-8825-F6436B2E00D4}" type="presParOf" srcId="{2D4F7C22-6247-4004-9DF1-B7AB084DC33E}" destId="{460B6731-3DA2-44B8-BC9F-E5ED321CAD9C}" srcOrd="0" destOrd="0" presId="urn:microsoft.com/office/officeart/2005/8/layout/arrow2"/>
    <dgm:cxn modelId="{C254F565-CCE9-4118-AF18-05CCDDDD7146}" type="presParOf" srcId="{2D4F7C22-6247-4004-9DF1-B7AB084DC33E}" destId="{BDBC8ABB-F7B0-4390-A482-CC771B49D052}" srcOrd="1" destOrd="0" presId="urn:microsoft.com/office/officeart/2005/8/layout/arrow2"/>
    <dgm:cxn modelId="{369B1A64-0F07-4E41-8D67-A96F47B1CF99}" type="presParOf" srcId="{BDBC8ABB-F7B0-4390-A482-CC771B49D052}" destId="{0F083F59-FD16-44D6-BE9D-E6D42688E87E}" srcOrd="0" destOrd="0" presId="urn:microsoft.com/office/officeart/2005/8/layout/arrow2"/>
    <dgm:cxn modelId="{2E2BECBB-E408-492E-A155-4DBBED5FC231}" type="presParOf" srcId="{BDBC8ABB-F7B0-4390-A482-CC771B49D052}" destId="{01F9C03F-FEF1-4279-A9EF-762F5925DE39}" srcOrd="1" destOrd="0" presId="urn:microsoft.com/office/officeart/2005/8/layout/arrow2"/>
    <dgm:cxn modelId="{4EF1A810-CC8E-4749-86C5-8F36F5AC89BC}" type="presParOf" srcId="{BDBC8ABB-F7B0-4390-A482-CC771B49D052}" destId="{0C3B03B2-DA71-49A3-8C15-C6165A053CB5}" srcOrd="2" destOrd="0" presId="urn:microsoft.com/office/officeart/2005/8/layout/arrow2"/>
    <dgm:cxn modelId="{A0EA0320-13BA-44E8-94D3-830F099C6183}" type="presParOf" srcId="{BDBC8ABB-F7B0-4390-A482-CC771B49D052}" destId="{131E938D-40C1-4F05-8531-F811B6951E3E}" srcOrd="3" destOrd="0" presId="urn:microsoft.com/office/officeart/2005/8/layout/arrow2"/>
    <dgm:cxn modelId="{96E03554-E395-4062-B3F6-5B7DDB0BC182}" type="presParOf" srcId="{BDBC8ABB-F7B0-4390-A482-CC771B49D052}" destId="{36F0365A-EDDC-4BE7-8E89-940BF3FC95D5}" srcOrd="4" destOrd="0" presId="urn:microsoft.com/office/officeart/2005/8/layout/arrow2"/>
    <dgm:cxn modelId="{608A891C-BEA7-42DD-9203-E82DED42B147}" type="presParOf" srcId="{BDBC8ABB-F7B0-4390-A482-CC771B49D052}" destId="{2DD9CF2C-8A3D-4C56-A94D-155282F0B338}" srcOrd="5" destOrd="0" presId="urn:microsoft.com/office/officeart/2005/8/layout/arrow2"/>
    <dgm:cxn modelId="{F4076740-0790-4E74-B275-8E039DCC87F0}" type="presParOf" srcId="{BDBC8ABB-F7B0-4390-A482-CC771B49D052}" destId="{CA43AE1F-9598-487D-AFDB-DE7A2EE29533}" srcOrd="6" destOrd="0" presId="urn:microsoft.com/office/officeart/2005/8/layout/arrow2"/>
    <dgm:cxn modelId="{869B21F4-096F-4EE5-9231-FC9E614EE2AF}" type="presParOf" srcId="{BDBC8ABB-F7B0-4390-A482-CC771B49D052}" destId="{100BC6C7-011E-49B7-9625-52B92E484A70}" srcOrd="7" destOrd="0" presId="urn:microsoft.com/office/officeart/2005/8/layout/arrow2"/>
    <dgm:cxn modelId="{4BFDA3E2-325A-4B06-A5A6-4234BFA4D1F8}" type="presParOf" srcId="{BDBC8ABB-F7B0-4390-A482-CC771B49D052}" destId="{FB125CEB-227C-483D-ABB5-920317FA80BA}" srcOrd="8" destOrd="0" presId="urn:microsoft.com/office/officeart/2005/8/layout/arrow2"/>
    <dgm:cxn modelId="{51BBB025-5A59-4013-8966-E1D83D81BC93}" type="presParOf" srcId="{BDBC8ABB-F7B0-4390-A482-CC771B49D052}" destId="{EACBEA79-9EFC-46C3-8046-407E0F1ECC4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F0C4B-2444-4116-8EB5-EB2E895E69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96B3D-C99E-4EAA-9C42-C5DD18C92D0A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algn="ctr"/>
          <a:r>
            <a:rPr lang="ru-RU" sz="2800" b="1" dirty="0">
              <a:latin typeface="TT Commons Bold" panose="02000806030000020004" pitchFamily="2" charset="-52"/>
            </a:rPr>
            <a:t>+</a:t>
          </a:r>
          <a:r>
            <a:rPr lang="ru-RU" sz="1600" b="1" dirty="0">
              <a:latin typeface="TT Commons Bold" panose="02000806030000020004" pitchFamily="2" charset="-52"/>
            </a:rPr>
            <a:t> </a:t>
          </a:r>
          <a:r>
            <a:rPr lang="ru-RU" sz="3200" b="1" dirty="0">
              <a:latin typeface="TT Commons Bold" panose="02000806030000020004" pitchFamily="2" charset="-52"/>
            </a:rPr>
            <a:t>12 </a:t>
          </a:r>
          <a:r>
            <a:rPr lang="ru-RU" sz="1600" b="1" dirty="0">
              <a:latin typeface="TT Commons Bold" panose="02000806030000020004" pitchFamily="2" charset="-52"/>
            </a:rPr>
            <a:t> </a:t>
          </a:r>
          <a:r>
            <a:rPr lang="ru-RU" sz="1400" b="1" dirty="0">
              <a:latin typeface="TT Commons Bold" panose="02000806030000020004" pitchFamily="2" charset="-52"/>
            </a:rPr>
            <a:t>новых</a:t>
          </a:r>
          <a:r>
            <a:rPr lang="ru-RU" sz="1600" b="1" dirty="0">
              <a:latin typeface="TT Commons Bold" panose="02000806030000020004" pitchFamily="2" charset="-52"/>
            </a:rPr>
            <a:t> </a:t>
          </a:r>
          <a:r>
            <a:rPr lang="ru-RU" sz="1400" b="1" dirty="0">
              <a:latin typeface="TT Commons Bold" panose="02000806030000020004" pitchFamily="2" charset="-52"/>
            </a:rPr>
            <a:t>резидентов</a:t>
          </a:r>
        </a:p>
      </dgm:t>
    </dgm:pt>
    <dgm:pt modelId="{71E80CEA-4BDC-469B-B1D6-759147F29E9E}" type="parTrans" cxnId="{AF545923-A568-4F11-AD27-D8F5CA5C9E52}">
      <dgm:prSet/>
      <dgm:spPr/>
      <dgm:t>
        <a:bodyPr/>
        <a:lstStyle/>
        <a:p>
          <a:endParaRPr lang="ru-RU"/>
        </a:p>
      </dgm:t>
    </dgm:pt>
    <dgm:pt modelId="{11FFA5E5-DA5F-4179-A1DA-BFBB4B9A4A56}" type="sibTrans" cxnId="{AF545923-A568-4F11-AD27-D8F5CA5C9E52}">
      <dgm:prSet/>
      <dgm:spPr/>
      <dgm:t>
        <a:bodyPr/>
        <a:lstStyle/>
        <a:p>
          <a:endParaRPr lang="ru-RU"/>
        </a:p>
      </dgm:t>
    </dgm:pt>
    <dgm:pt modelId="{71765B19-DA1C-4385-9E75-62FD99398879}">
      <dgm:prSet phldrT="[Текст]" custT="1"/>
      <dgm:spPr/>
      <dgm:t>
        <a:bodyPr lIns="36000" rIns="36000"/>
        <a:lstStyle/>
        <a:p>
          <a:pPr algn="ctr"/>
          <a:r>
            <a:rPr lang="ru-RU" sz="2800" b="1" dirty="0">
              <a:latin typeface="TT Commons Bold" panose="02000806030000020004" pitchFamily="2" charset="-52"/>
            </a:rPr>
            <a:t>+</a:t>
          </a:r>
          <a:r>
            <a:rPr lang="ru-RU" sz="1400" b="1" dirty="0">
              <a:latin typeface="TT Commons Bold" panose="02000806030000020004" pitchFamily="2" charset="-52"/>
            </a:rPr>
            <a:t>  </a:t>
          </a:r>
          <a:r>
            <a:rPr lang="ru-RU" sz="3200" b="1" dirty="0">
              <a:latin typeface="TT Commons Bold" panose="02000806030000020004" pitchFamily="2" charset="-52"/>
            </a:rPr>
            <a:t>26</a:t>
          </a:r>
          <a:r>
            <a:rPr lang="ru-RU" sz="1400" b="1" dirty="0">
              <a:latin typeface="TT Commons Bold" panose="02000806030000020004" pitchFamily="2" charset="-52"/>
            </a:rPr>
            <a:t> млрд. инвестиций</a:t>
          </a:r>
        </a:p>
      </dgm:t>
    </dgm:pt>
    <dgm:pt modelId="{107DC875-22FB-464B-A068-56F1DC0BC94E}" type="parTrans" cxnId="{A03DC86B-2A8B-49F0-97B4-CD5A9C0DCC9A}">
      <dgm:prSet/>
      <dgm:spPr/>
      <dgm:t>
        <a:bodyPr/>
        <a:lstStyle/>
        <a:p>
          <a:endParaRPr lang="ru-RU"/>
        </a:p>
      </dgm:t>
    </dgm:pt>
    <dgm:pt modelId="{F8841E1C-BDB3-47C0-BDF6-DC753D20DBD2}" type="sibTrans" cxnId="{A03DC86B-2A8B-49F0-97B4-CD5A9C0DCC9A}">
      <dgm:prSet/>
      <dgm:spPr/>
      <dgm:t>
        <a:bodyPr/>
        <a:lstStyle/>
        <a:p>
          <a:endParaRPr lang="ru-RU"/>
        </a:p>
      </dgm:t>
    </dgm:pt>
    <dgm:pt modelId="{D5F7967B-838C-49CA-8AEC-21B534D89E41}">
      <dgm:prSet phldrT="[Текст]" custT="1"/>
      <dgm:spPr/>
      <dgm:t>
        <a:bodyPr lIns="0" rIns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T Commons Bold" panose="02000806030000020004" pitchFamily="2" charset="-52"/>
            </a:rPr>
            <a:t>+</a:t>
          </a:r>
          <a:r>
            <a:rPr lang="ru-RU" sz="1400" b="1" dirty="0">
              <a:latin typeface="TT Commons Bold" panose="02000806030000020004" pitchFamily="2" charset="-52"/>
            </a:rPr>
            <a:t> </a:t>
          </a:r>
          <a:r>
            <a:rPr lang="ru-RU" sz="3200" b="1" dirty="0">
              <a:latin typeface="TT Commons Bold" panose="02000806030000020004" pitchFamily="2" charset="-52"/>
            </a:rPr>
            <a:t>2,2</a:t>
          </a:r>
          <a:r>
            <a:rPr lang="ru-RU" sz="1400" b="1" dirty="0">
              <a:latin typeface="TT Commons Bold" panose="02000806030000020004" pitchFamily="2" charset="-52"/>
            </a:rPr>
            <a:t> тыс. рабочих мест</a:t>
          </a:r>
        </a:p>
      </dgm:t>
    </dgm:pt>
    <dgm:pt modelId="{F463B47D-E730-43BE-85C4-B1FFB9E0B836}" type="parTrans" cxnId="{97F6EFDD-912C-4152-A352-A4F1F7F2EE08}">
      <dgm:prSet/>
      <dgm:spPr/>
      <dgm:t>
        <a:bodyPr/>
        <a:lstStyle/>
        <a:p>
          <a:endParaRPr lang="ru-RU"/>
        </a:p>
      </dgm:t>
    </dgm:pt>
    <dgm:pt modelId="{4FD1719F-3D54-4E14-8928-D31AA8C740C2}" type="sibTrans" cxnId="{97F6EFDD-912C-4152-A352-A4F1F7F2EE08}">
      <dgm:prSet/>
      <dgm:spPr/>
      <dgm:t>
        <a:bodyPr/>
        <a:lstStyle/>
        <a:p>
          <a:endParaRPr lang="ru-RU"/>
        </a:p>
      </dgm:t>
    </dgm:pt>
    <dgm:pt modelId="{AB14E119-5AE0-4182-AC21-CE1A22132265}" type="pres">
      <dgm:prSet presAssocID="{BA3F0C4B-2444-4116-8EB5-EB2E895E6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9CD7E-9A19-44F4-9017-FE3ED0AC8C4A}" type="pres">
      <dgm:prSet presAssocID="{BB996B3D-C99E-4EAA-9C42-C5DD18C92D0A}" presName="parentLin" presStyleCnt="0"/>
      <dgm:spPr/>
    </dgm:pt>
    <dgm:pt modelId="{E97149B8-125B-4CF3-AF13-CEA799550EED}" type="pres">
      <dgm:prSet presAssocID="{BB996B3D-C99E-4EAA-9C42-C5DD18C92D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DE5EEE-E2A6-43D3-915C-1183D89E974A}" type="pres">
      <dgm:prSet presAssocID="{BB996B3D-C99E-4EAA-9C42-C5DD18C92D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7D764-DB8D-4AC0-BE29-15D64C76D383}" type="pres">
      <dgm:prSet presAssocID="{BB996B3D-C99E-4EAA-9C42-C5DD18C92D0A}" presName="negativeSpace" presStyleCnt="0"/>
      <dgm:spPr/>
    </dgm:pt>
    <dgm:pt modelId="{E6B28D78-CB25-4552-880D-EA3FA792664D}" type="pres">
      <dgm:prSet presAssocID="{BB996B3D-C99E-4EAA-9C42-C5DD18C92D0A}" presName="childText" presStyleLbl="conFgAcc1" presStyleIdx="0" presStyleCnt="3" custScaleY="142589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65A5102-30CB-4EBC-93B0-4355847D4E92}" type="pres">
      <dgm:prSet presAssocID="{11FFA5E5-DA5F-4179-A1DA-BFBB4B9A4A56}" presName="spaceBetweenRectangles" presStyleCnt="0"/>
      <dgm:spPr/>
    </dgm:pt>
    <dgm:pt modelId="{EFE8F38C-0503-4AAB-BBC5-E16C68F813DE}" type="pres">
      <dgm:prSet presAssocID="{71765B19-DA1C-4385-9E75-62FD99398879}" presName="parentLin" presStyleCnt="0"/>
      <dgm:spPr/>
    </dgm:pt>
    <dgm:pt modelId="{28FBDECF-B78B-421A-9358-6A2F76B3826B}" type="pres">
      <dgm:prSet presAssocID="{71765B19-DA1C-4385-9E75-62FD9939887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A98336-32B1-49C5-8BAF-614D5F75745F}" type="pres">
      <dgm:prSet presAssocID="{71765B19-DA1C-4385-9E75-62FD993988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349E4-600D-41D8-8D7F-EBFA783A9AAD}" type="pres">
      <dgm:prSet presAssocID="{71765B19-DA1C-4385-9E75-62FD99398879}" presName="negativeSpace" presStyleCnt="0"/>
      <dgm:spPr/>
    </dgm:pt>
    <dgm:pt modelId="{23B2C2B8-D8C0-4B54-80F1-7705841BBE95}" type="pres">
      <dgm:prSet presAssocID="{71765B19-DA1C-4385-9E75-62FD99398879}" presName="childText" presStyleLbl="conFgAcc1" presStyleIdx="1" presStyleCnt="3" custScaleY="132499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6EDB03F7-B038-4154-9A5A-1E788F5912A2}" type="pres">
      <dgm:prSet presAssocID="{F8841E1C-BDB3-47C0-BDF6-DC753D20DBD2}" presName="spaceBetweenRectangles" presStyleCnt="0"/>
      <dgm:spPr/>
    </dgm:pt>
    <dgm:pt modelId="{3DC5D639-9C1D-4508-BBF1-CCCC7FB9E3C3}" type="pres">
      <dgm:prSet presAssocID="{D5F7967B-838C-49CA-8AEC-21B534D89E41}" presName="parentLin" presStyleCnt="0"/>
      <dgm:spPr/>
    </dgm:pt>
    <dgm:pt modelId="{C6DD1AC0-E3E5-4AD7-A9E3-B090713C973A}" type="pres">
      <dgm:prSet presAssocID="{D5F7967B-838C-49CA-8AEC-21B534D89E4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55200E-770A-4929-859E-CCF5F062BCB8}" type="pres">
      <dgm:prSet presAssocID="{D5F7967B-838C-49CA-8AEC-21B534D89E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A5795-CB5A-4B4D-AB13-C5D27317B218}" type="pres">
      <dgm:prSet presAssocID="{D5F7967B-838C-49CA-8AEC-21B534D89E41}" presName="negativeSpace" presStyleCnt="0"/>
      <dgm:spPr/>
    </dgm:pt>
    <dgm:pt modelId="{B4E1B880-E18D-46F2-BE92-85DDBB2FAB35}" type="pres">
      <dgm:prSet presAssocID="{D5F7967B-838C-49CA-8AEC-21B534D89E41}" presName="childText" presStyleLbl="conFgAcc1" presStyleIdx="2" presStyleCnt="3" custScaleY="142589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</dgm:ptLst>
  <dgm:cxnLst>
    <dgm:cxn modelId="{A6B88272-F5EB-4DFA-957B-96E9D8DB62BF}" type="presOf" srcId="{71765B19-DA1C-4385-9E75-62FD99398879}" destId="{3CA98336-32B1-49C5-8BAF-614D5F75745F}" srcOrd="1" destOrd="0" presId="urn:microsoft.com/office/officeart/2005/8/layout/list1"/>
    <dgm:cxn modelId="{C0A8F879-AFA6-4F08-A986-0712A3B4AED8}" type="presOf" srcId="{D5F7967B-838C-49CA-8AEC-21B534D89E41}" destId="{C6DD1AC0-E3E5-4AD7-A9E3-B090713C973A}" srcOrd="0" destOrd="0" presId="urn:microsoft.com/office/officeart/2005/8/layout/list1"/>
    <dgm:cxn modelId="{F3D4A51C-9E12-439D-8503-CBF5F465DDCD}" type="presOf" srcId="{BB996B3D-C99E-4EAA-9C42-C5DD18C92D0A}" destId="{09DE5EEE-E2A6-43D3-915C-1183D89E974A}" srcOrd="1" destOrd="0" presId="urn:microsoft.com/office/officeart/2005/8/layout/list1"/>
    <dgm:cxn modelId="{B5679CCF-80A9-488C-91E9-18196BD8457C}" type="presOf" srcId="{D5F7967B-838C-49CA-8AEC-21B534D89E41}" destId="{B655200E-770A-4929-859E-CCF5F062BCB8}" srcOrd="1" destOrd="0" presId="urn:microsoft.com/office/officeart/2005/8/layout/list1"/>
    <dgm:cxn modelId="{8FEFF7D4-8480-4982-A404-4A46AA03556C}" type="presOf" srcId="{71765B19-DA1C-4385-9E75-62FD99398879}" destId="{28FBDECF-B78B-421A-9358-6A2F76B3826B}" srcOrd="0" destOrd="0" presId="urn:microsoft.com/office/officeart/2005/8/layout/list1"/>
    <dgm:cxn modelId="{A03DC86B-2A8B-49F0-97B4-CD5A9C0DCC9A}" srcId="{BA3F0C4B-2444-4116-8EB5-EB2E895E695D}" destId="{71765B19-DA1C-4385-9E75-62FD99398879}" srcOrd="1" destOrd="0" parTransId="{107DC875-22FB-464B-A068-56F1DC0BC94E}" sibTransId="{F8841E1C-BDB3-47C0-BDF6-DC753D20DBD2}"/>
    <dgm:cxn modelId="{97F6EFDD-912C-4152-A352-A4F1F7F2EE08}" srcId="{BA3F0C4B-2444-4116-8EB5-EB2E895E695D}" destId="{D5F7967B-838C-49CA-8AEC-21B534D89E41}" srcOrd="2" destOrd="0" parTransId="{F463B47D-E730-43BE-85C4-B1FFB9E0B836}" sibTransId="{4FD1719F-3D54-4E14-8928-D31AA8C740C2}"/>
    <dgm:cxn modelId="{CB1E2897-0015-490B-B74F-279E29303F65}" type="presOf" srcId="{BB996B3D-C99E-4EAA-9C42-C5DD18C92D0A}" destId="{E97149B8-125B-4CF3-AF13-CEA799550EED}" srcOrd="0" destOrd="0" presId="urn:microsoft.com/office/officeart/2005/8/layout/list1"/>
    <dgm:cxn modelId="{AF545923-A568-4F11-AD27-D8F5CA5C9E52}" srcId="{BA3F0C4B-2444-4116-8EB5-EB2E895E695D}" destId="{BB996B3D-C99E-4EAA-9C42-C5DD18C92D0A}" srcOrd="0" destOrd="0" parTransId="{71E80CEA-4BDC-469B-B1D6-759147F29E9E}" sibTransId="{11FFA5E5-DA5F-4179-A1DA-BFBB4B9A4A56}"/>
    <dgm:cxn modelId="{A5F3BC03-B84E-4981-AE76-E4BC386F9F3D}" type="presOf" srcId="{BA3F0C4B-2444-4116-8EB5-EB2E895E695D}" destId="{AB14E119-5AE0-4182-AC21-CE1A22132265}" srcOrd="0" destOrd="0" presId="urn:microsoft.com/office/officeart/2005/8/layout/list1"/>
    <dgm:cxn modelId="{6F22710E-206A-4522-A9C0-D26E087B7DEF}" type="presParOf" srcId="{AB14E119-5AE0-4182-AC21-CE1A22132265}" destId="{8719CD7E-9A19-44F4-9017-FE3ED0AC8C4A}" srcOrd="0" destOrd="0" presId="urn:microsoft.com/office/officeart/2005/8/layout/list1"/>
    <dgm:cxn modelId="{3F84427F-197D-4EC3-9E27-8D700418428F}" type="presParOf" srcId="{8719CD7E-9A19-44F4-9017-FE3ED0AC8C4A}" destId="{E97149B8-125B-4CF3-AF13-CEA799550EED}" srcOrd="0" destOrd="0" presId="urn:microsoft.com/office/officeart/2005/8/layout/list1"/>
    <dgm:cxn modelId="{B58E6056-4106-446C-B602-B98DB96D2B33}" type="presParOf" srcId="{8719CD7E-9A19-44F4-9017-FE3ED0AC8C4A}" destId="{09DE5EEE-E2A6-43D3-915C-1183D89E974A}" srcOrd="1" destOrd="0" presId="urn:microsoft.com/office/officeart/2005/8/layout/list1"/>
    <dgm:cxn modelId="{9B300234-D6BB-4239-84F9-3A9D1AA72ED3}" type="presParOf" srcId="{AB14E119-5AE0-4182-AC21-CE1A22132265}" destId="{2057D764-DB8D-4AC0-BE29-15D64C76D383}" srcOrd="1" destOrd="0" presId="urn:microsoft.com/office/officeart/2005/8/layout/list1"/>
    <dgm:cxn modelId="{BA5E4A92-0539-477C-8A13-995EDA5E9485}" type="presParOf" srcId="{AB14E119-5AE0-4182-AC21-CE1A22132265}" destId="{E6B28D78-CB25-4552-880D-EA3FA792664D}" srcOrd="2" destOrd="0" presId="urn:microsoft.com/office/officeart/2005/8/layout/list1"/>
    <dgm:cxn modelId="{C049FC86-202B-4CC5-840E-E8035E498823}" type="presParOf" srcId="{AB14E119-5AE0-4182-AC21-CE1A22132265}" destId="{565A5102-30CB-4EBC-93B0-4355847D4E92}" srcOrd="3" destOrd="0" presId="urn:microsoft.com/office/officeart/2005/8/layout/list1"/>
    <dgm:cxn modelId="{DD91B451-36B6-4E33-8190-932955F05F28}" type="presParOf" srcId="{AB14E119-5AE0-4182-AC21-CE1A22132265}" destId="{EFE8F38C-0503-4AAB-BBC5-E16C68F813DE}" srcOrd="4" destOrd="0" presId="urn:microsoft.com/office/officeart/2005/8/layout/list1"/>
    <dgm:cxn modelId="{54834396-E953-4578-AD0D-14D9AEACB1C3}" type="presParOf" srcId="{EFE8F38C-0503-4AAB-BBC5-E16C68F813DE}" destId="{28FBDECF-B78B-421A-9358-6A2F76B3826B}" srcOrd="0" destOrd="0" presId="urn:microsoft.com/office/officeart/2005/8/layout/list1"/>
    <dgm:cxn modelId="{1E8C203A-E371-4662-82BC-81F5348CDCBD}" type="presParOf" srcId="{EFE8F38C-0503-4AAB-BBC5-E16C68F813DE}" destId="{3CA98336-32B1-49C5-8BAF-614D5F75745F}" srcOrd="1" destOrd="0" presId="urn:microsoft.com/office/officeart/2005/8/layout/list1"/>
    <dgm:cxn modelId="{BD8D6B51-A943-4F53-B0E8-1CEB9D7897A6}" type="presParOf" srcId="{AB14E119-5AE0-4182-AC21-CE1A22132265}" destId="{77E349E4-600D-41D8-8D7F-EBFA783A9AAD}" srcOrd="5" destOrd="0" presId="urn:microsoft.com/office/officeart/2005/8/layout/list1"/>
    <dgm:cxn modelId="{38B38E78-FDF8-41C2-94EF-5A3AEE931952}" type="presParOf" srcId="{AB14E119-5AE0-4182-AC21-CE1A22132265}" destId="{23B2C2B8-D8C0-4B54-80F1-7705841BBE95}" srcOrd="6" destOrd="0" presId="urn:microsoft.com/office/officeart/2005/8/layout/list1"/>
    <dgm:cxn modelId="{29611221-2842-4055-887C-2BE460D9CA89}" type="presParOf" srcId="{AB14E119-5AE0-4182-AC21-CE1A22132265}" destId="{6EDB03F7-B038-4154-9A5A-1E788F5912A2}" srcOrd="7" destOrd="0" presId="urn:microsoft.com/office/officeart/2005/8/layout/list1"/>
    <dgm:cxn modelId="{55F355CF-D3D9-4651-940A-173A61D8C35C}" type="presParOf" srcId="{AB14E119-5AE0-4182-AC21-CE1A22132265}" destId="{3DC5D639-9C1D-4508-BBF1-CCCC7FB9E3C3}" srcOrd="8" destOrd="0" presId="urn:microsoft.com/office/officeart/2005/8/layout/list1"/>
    <dgm:cxn modelId="{2190412C-32E7-47E5-9192-7DAA7F0CC00F}" type="presParOf" srcId="{3DC5D639-9C1D-4508-BBF1-CCCC7FB9E3C3}" destId="{C6DD1AC0-E3E5-4AD7-A9E3-B090713C973A}" srcOrd="0" destOrd="0" presId="urn:microsoft.com/office/officeart/2005/8/layout/list1"/>
    <dgm:cxn modelId="{C4A6C70A-E3CD-4275-B5FB-8451ABD0CA11}" type="presParOf" srcId="{3DC5D639-9C1D-4508-BBF1-CCCC7FB9E3C3}" destId="{B655200E-770A-4929-859E-CCF5F062BCB8}" srcOrd="1" destOrd="0" presId="urn:microsoft.com/office/officeart/2005/8/layout/list1"/>
    <dgm:cxn modelId="{AD832161-8033-42F9-8F36-2829B0F6EEFC}" type="presParOf" srcId="{AB14E119-5AE0-4182-AC21-CE1A22132265}" destId="{C98A5795-CB5A-4B4D-AB13-C5D27317B218}" srcOrd="9" destOrd="0" presId="urn:microsoft.com/office/officeart/2005/8/layout/list1"/>
    <dgm:cxn modelId="{B2545F47-64D5-449F-B32B-2912DF80AC4B}" type="presParOf" srcId="{AB14E119-5AE0-4182-AC21-CE1A22132265}" destId="{B4E1B880-E18D-46F2-BE92-85DDBB2FAB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1F64C6-931B-4411-B08B-0C3814CB6C08}" type="doc">
      <dgm:prSet loTypeId="urn:microsoft.com/office/officeart/2005/8/layout/hierarchy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4DBC5C0-FFD1-4A30-9E39-B4F577ACC5B1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kern="1200" dirty="0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2019 год  (факт</a:t>
          </a:r>
          <a:r>
            <a:rPr lang="ru-RU" sz="1200" b="0" kern="1200" dirty="0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) - в ТОР «ЧУКОТКА» включена территория </a:t>
          </a:r>
          <a:r>
            <a:rPr lang="ru-RU" sz="1200" b="0" kern="1200" dirty="0" err="1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Баимской</a:t>
          </a:r>
          <a:r>
            <a:rPr lang="ru-RU" sz="1200" b="0" kern="1200" dirty="0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 рудной зоны (+10,4 га) и на 1 января 2020 г. ТОР занимает более 35% площади округа</a:t>
          </a:r>
        </a:p>
      </dgm:t>
    </dgm:pt>
    <dgm:pt modelId="{8E7CC746-E7CD-4488-BD4B-3D51B8B9914D}" type="parTrans" cxnId="{BDC9CC73-2E6B-417F-8D08-2401B5954FF6}">
      <dgm:prSet/>
      <dgm:spPr/>
      <dgm:t>
        <a:bodyPr/>
        <a:lstStyle/>
        <a:p>
          <a:endParaRPr lang="ru-RU" sz="1600"/>
        </a:p>
      </dgm:t>
    </dgm:pt>
    <dgm:pt modelId="{0F36C88D-A460-48B4-839D-FD1324BA4EA3}" type="sibTrans" cxnId="{BDC9CC73-2E6B-417F-8D08-2401B5954FF6}">
      <dgm:prSet/>
      <dgm:spPr/>
      <dgm:t>
        <a:bodyPr/>
        <a:lstStyle/>
        <a:p>
          <a:endParaRPr lang="ru-RU" sz="1600"/>
        </a:p>
      </dgm:t>
    </dgm:pt>
    <dgm:pt modelId="{F1AA37AB-3299-45C7-8B6D-6A47C08DF37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TT Commons Light" panose="02000506020000020004" pitchFamily="2" charset="-52"/>
            </a:rPr>
            <a:t>В работе  </a:t>
          </a:r>
          <a:r>
            <a:rPr lang="ru-RU" sz="1200" b="0" dirty="0" smtClean="0">
              <a:solidFill>
                <a:srgbClr val="002060"/>
              </a:solidFill>
              <a:latin typeface="TT Commons Light" panose="02000506020000020004" pitchFamily="2" charset="-52"/>
            </a:rPr>
            <a:t>- 10 проектов с объемом инвестиций более 500 млн. </a:t>
          </a:r>
          <a:endParaRPr lang="ru-RU" sz="1200" b="0" dirty="0">
            <a:solidFill>
              <a:srgbClr val="002060"/>
            </a:solidFill>
            <a:latin typeface="TT Commons Light" panose="02000506020000020004" pitchFamily="2" charset="-52"/>
          </a:endParaRPr>
        </a:p>
      </dgm:t>
    </dgm:pt>
    <dgm:pt modelId="{558CA896-1A91-42E1-98C5-19A7535AE694}" type="parTrans" cxnId="{6AF6DD60-70AF-47E3-A2AB-B636D03D8AD3}">
      <dgm:prSet/>
      <dgm:spPr/>
      <dgm:t>
        <a:bodyPr/>
        <a:lstStyle/>
        <a:p>
          <a:endParaRPr lang="ru-RU" sz="1600"/>
        </a:p>
      </dgm:t>
    </dgm:pt>
    <dgm:pt modelId="{A4E4CA40-8BC5-479C-A150-E54B5A81F29C}" type="sibTrans" cxnId="{6AF6DD60-70AF-47E3-A2AB-B636D03D8AD3}">
      <dgm:prSet/>
      <dgm:spPr/>
      <dgm:t>
        <a:bodyPr/>
        <a:lstStyle/>
        <a:p>
          <a:endParaRPr lang="ru-RU" sz="1600"/>
        </a:p>
      </dgm:t>
    </dgm:pt>
    <dgm:pt modelId="{4A08D251-2551-4D5B-8AC0-87DA085BB3DC}" type="pres">
      <dgm:prSet presAssocID="{871F64C6-931B-4411-B08B-0C3814CB6C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2FD387-1CBF-4AD3-9CA1-F166A5DE9604}" type="pres">
      <dgm:prSet presAssocID="{D4DBC5C0-FFD1-4A30-9E39-B4F577ACC5B1}" presName="vertOne" presStyleCnt="0"/>
      <dgm:spPr/>
    </dgm:pt>
    <dgm:pt modelId="{F5229C0D-9EA1-4EFF-9A6E-79F40ACB157C}" type="pres">
      <dgm:prSet presAssocID="{D4DBC5C0-FFD1-4A30-9E39-B4F577ACC5B1}" presName="txOne" presStyleLbl="node0" presStyleIdx="0" presStyleCnt="2" custScaleX="126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417E6A-66C5-4295-83CA-D766693AED50}" type="pres">
      <dgm:prSet presAssocID="{D4DBC5C0-FFD1-4A30-9E39-B4F577ACC5B1}" presName="horzOne" presStyleCnt="0"/>
      <dgm:spPr/>
    </dgm:pt>
    <dgm:pt modelId="{268B437A-8DAC-49B9-A812-337443F8DD8E}" type="pres">
      <dgm:prSet presAssocID="{0F36C88D-A460-48B4-839D-FD1324BA4EA3}" presName="sibSpaceOne" presStyleCnt="0"/>
      <dgm:spPr/>
    </dgm:pt>
    <dgm:pt modelId="{29254DF0-448C-4E9B-B4E5-A771A4A7BD84}" type="pres">
      <dgm:prSet presAssocID="{F1AA37AB-3299-45C7-8B6D-6A47C08DF37B}" presName="vertOne" presStyleCnt="0"/>
      <dgm:spPr/>
    </dgm:pt>
    <dgm:pt modelId="{3414B310-03D4-43F8-89B3-35479E7DF028}" type="pres">
      <dgm:prSet presAssocID="{F1AA37AB-3299-45C7-8B6D-6A47C08DF37B}" presName="txOne" presStyleLbl="node0" presStyleIdx="1" presStyleCnt="2" custScaleX="122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48E85-5628-470D-A77E-A7231DCE9DD6}" type="pres">
      <dgm:prSet presAssocID="{F1AA37AB-3299-45C7-8B6D-6A47C08DF37B}" presName="horzOne" presStyleCnt="0"/>
      <dgm:spPr/>
    </dgm:pt>
  </dgm:ptLst>
  <dgm:cxnLst>
    <dgm:cxn modelId="{57ACE9B1-5696-4598-89BA-0090C09B5DFA}" type="presOf" srcId="{D4DBC5C0-FFD1-4A30-9E39-B4F577ACC5B1}" destId="{F5229C0D-9EA1-4EFF-9A6E-79F40ACB157C}" srcOrd="0" destOrd="0" presId="urn:microsoft.com/office/officeart/2005/8/layout/hierarchy4"/>
    <dgm:cxn modelId="{6AF6DD60-70AF-47E3-A2AB-B636D03D8AD3}" srcId="{871F64C6-931B-4411-B08B-0C3814CB6C08}" destId="{F1AA37AB-3299-45C7-8B6D-6A47C08DF37B}" srcOrd="1" destOrd="0" parTransId="{558CA896-1A91-42E1-98C5-19A7535AE694}" sibTransId="{A4E4CA40-8BC5-479C-A150-E54B5A81F29C}"/>
    <dgm:cxn modelId="{BDC9CC73-2E6B-417F-8D08-2401B5954FF6}" srcId="{871F64C6-931B-4411-B08B-0C3814CB6C08}" destId="{D4DBC5C0-FFD1-4A30-9E39-B4F577ACC5B1}" srcOrd="0" destOrd="0" parTransId="{8E7CC746-E7CD-4488-BD4B-3D51B8B9914D}" sibTransId="{0F36C88D-A460-48B4-839D-FD1324BA4EA3}"/>
    <dgm:cxn modelId="{EF6CCE75-EA64-4D80-AAB6-0D99C8320F5D}" type="presOf" srcId="{F1AA37AB-3299-45C7-8B6D-6A47C08DF37B}" destId="{3414B310-03D4-43F8-89B3-35479E7DF028}" srcOrd="0" destOrd="0" presId="urn:microsoft.com/office/officeart/2005/8/layout/hierarchy4"/>
    <dgm:cxn modelId="{53CDA955-FD60-405C-AE0D-D797C94F6B50}" type="presOf" srcId="{871F64C6-931B-4411-B08B-0C3814CB6C08}" destId="{4A08D251-2551-4D5B-8AC0-87DA085BB3DC}" srcOrd="0" destOrd="0" presId="urn:microsoft.com/office/officeart/2005/8/layout/hierarchy4"/>
    <dgm:cxn modelId="{C8927938-B50E-4AA9-B17C-2159108F97BE}" type="presParOf" srcId="{4A08D251-2551-4D5B-8AC0-87DA085BB3DC}" destId="{922FD387-1CBF-4AD3-9CA1-F166A5DE9604}" srcOrd="0" destOrd="0" presId="urn:microsoft.com/office/officeart/2005/8/layout/hierarchy4"/>
    <dgm:cxn modelId="{3B83CCE3-1CE4-477C-A1C3-F9C4E1ED005C}" type="presParOf" srcId="{922FD387-1CBF-4AD3-9CA1-F166A5DE9604}" destId="{F5229C0D-9EA1-4EFF-9A6E-79F40ACB157C}" srcOrd="0" destOrd="0" presId="urn:microsoft.com/office/officeart/2005/8/layout/hierarchy4"/>
    <dgm:cxn modelId="{5BC2EBB3-9C50-4E31-867F-81566CBD2402}" type="presParOf" srcId="{922FD387-1CBF-4AD3-9CA1-F166A5DE9604}" destId="{28417E6A-66C5-4295-83CA-D766693AED50}" srcOrd="1" destOrd="0" presId="urn:microsoft.com/office/officeart/2005/8/layout/hierarchy4"/>
    <dgm:cxn modelId="{74F6B6F9-CF3E-483C-A150-0F5B945F839A}" type="presParOf" srcId="{4A08D251-2551-4D5B-8AC0-87DA085BB3DC}" destId="{268B437A-8DAC-49B9-A812-337443F8DD8E}" srcOrd="1" destOrd="0" presId="urn:microsoft.com/office/officeart/2005/8/layout/hierarchy4"/>
    <dgm:cxn modelId="{28F4AEB1-AB2B-428A-A781-4D0909B1EF85}" type="presParOf" srcId="{4A08D251-2551-4D5B-8AC0-87DA085BB3DC}" destId="{29254DF0-448C-4E9B-B4E5-A771A4A7BD84}" srcOrd="2" destOrd="0" presId="urn:microsoft.com/office/officeart/2005/8/layout/hierarchy4"/>
    <dgm:cxn modelId="{B861F795-9CDD-443F-96F7-F0CABEF3942E}" type="presParOf" srcId="{29254DF0-448C-4E9B-B4E5-A771A4A7BD84}" destId="{3414B310-03D4-43F8-89B3-35479E7DF028}" srcOrd="0" destOrd="0" presId="urn:microsoft.com/office/officeart/2005/8/layout/hierarchy4"/>
    <dgm:cxn modelId="{9D4763F0-63DA-41FB-B6DE-519CB3C102AC}" type="presParOf" srcId="{29254DF0-448C-4E9B-B4E5-A771A4A7BD84}" destId="{2A048E85-5628-470D-A77E-A7231DCE9DD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F0C4B-2444-4116-8EB5-EB2E895E69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96B3D-C99E-4EAA-9C42-C5DD18C92D0A}">
      <dgm:prSet phldrT="[Текст]" custT="1"/>
      <dgm:spPr/>
      <dgm:t>
        <a:bodyPr/>
        <a:lstStyle/>
        <a:p>
          <a:pPr algn="ctr"/>
          <a:r>
            <a:rPr lang="ru-RU" sz="2800" b="1" dirty="0">
              <a:latin typeface="TT Commons Bold" panose="02000806030000020004" pitchFamily="2" charset="-52"/>
            </a:rPr>
            <a:t>+</a:t>
          </a:r>
          <a:r>
            <a:rPr lang="ru-RU" sz="1600" b="1" dirty="0">
              <a:latin typeface="TT Commons Bold" panose="02000806030000020004" pitchFamily="2" charset="-52"/>
            </a:rPr>
            <a:t> </a:t>
          </a:r>
          <a:r>
            <a:rPr lang="ru-RU" sz="3200" b="1" dirty="0">
              <a:latin typeface="TT Commons Bold" panose="02000806030000020004" pitchFamily="2" charset="-52"/>
            </a:rPr>
            <a:t>2</a:t>
          </a:r>
          <a:r>
            <a:rPr lang="ru-RU" sz="1600" b="1" dirty="0">
              <a:latin typeface="TT Commons Bold" panose="02000806030000020004" pitchFamily="2" charset="-52"/>
            </a:rPr>
            <a:t> н</a:t>
          </a:r>
          <a:r>
            <a:rPr lang="ru-RU" sz="1400" b="1" dirty="0">
              <a:latin typeface="TT Commons Bold" panose="02000806030000020004" pitchFamily="2" charset="-52"/>
            </a:rPr>
            <a:t>ов</a:t>
          </a:r>
          <a:r>
            <a:rPr lang="ru-RU" sz="1600" b="1" dirty="0">
              <a:latin typeface="TT Commons Bold" panose="02000806030000020004" pitchFamily="2" charset="-52"/>
            </a:rPr>
            <a:t>ых </a:t>
          </a:r>
          <a:r>
            <a:rPr lang="ru-RU" sz="1400" b="1" dirty="0">
              <a:latin typeface="TT Commons Bold" panose="02000806030000020004" pitchFamily="2" charset="-52"/>
            </a:rPr>
            <a:t>резидента</a:t>
          </a:r>
        </a:p>
      </dgm:t>
    </dgm:pt>
    <dgm:pt modelId="{71E80CEA-4BDC-469B-B1D6-759147F29E9E}" type="parTrans" cxnId="{AF545923-A568-4F11-AD27-D8F5CA5C9E52}">
      <dgm:prSet/>
      <dgm:spPr/>
      <dgm:t>
        <a:bodyPr/>
        <a:lstStyle/>
        <a:p>
          <a:endParaRPr lang="ru-RU"/>
        </a:p>
      </dgm:t>
    </dgm:pt>
    <dgm:pt modelId="{11FFA5E5-DA5F-4179-A1DA-BFBB4B9A4A56}" type="sibTrans" cxnId="{AF545923-A568-4F11-AD27-D8F5CA5C9E52}">
      <dgm:prSet/>
      <dgm:spPr/>
      <dgm:t>
        <a:bodyPr/>
        <a:lstStyle/>
        <a:p>
          <a:endParaRPr lang="ru-RU"/>
        </a:p>
      </dgm:t>
    </dgm:pt>
    <dgm:pt modelId="{71765B19-DA1C-4385-9E75-62FD99398879}">
      <dgm:prSet phldrT="[Текст]" custT="1"/>
      <dgm:spPr/>
      <dgm:t>
        <a:bodyPr lIns="36000" rIns="36000"/>
        <a:lstStyle/>
        <a:p>
          <a:pPr algn="ctr"/>
          <a:r>
            <a:rPr lang="ru-RU" sz="2800" b="1" dirty="0">
              <a:latin typeface="TT Commons Bold" panose="02000806030000020004" pitchFamily="2" charset="-52"/>
            </a:rPr>
            <a:t>+</a:t>
          </a:r>
          <a:r>
            <a:rPr lang="ru-RU" sz="1400" b="1" dirty="0">
              <a:latin typeface="TT Commons Bold" panose="02000806030000020004" pitchFamily="2" charset="-52"/>
            </a:rPr>
            <a:t>  </a:t>
          </a:r>
          <a:r>
            <a:rPr lang="ru-RU" sz="2800" b="1" dirty="0">
              <a:latin typeface="TT Commons Bold" panose="02000806030000020004" pitchFamily="2" charset="-52"/>
            </a:rPr>
            <a:t>121</a:t>
          </a:r>
          <a:r>
            <a:rPr lang="ru-RU" sz="1400" b="1" dirty="0">
              <a:latin typeface="TT Commons Bold" panose="02000806030000020004" pitchFamily="2" charset="-52"/>
            </a:rPr>
            <a:t> млн. инвестиций</a:t>
          </a:r>
        </a:p>
      </dgm:t>
    </dgm:pt>
    <dgm:pt modelId="{107DC875-22FB-464B-A068-56F1DC0BC94E}" type="parTrans" cxnId="{A03DC86B-2A8B-49F0-97B4-CD5A9C0DCC9A}">
      <dgm:prSet/>
      <dgm:spPr/>
      <dgm:t>
        <a:bodyPr/>
        <a:lstStyle/>
        <a:p>
          <a:endParaRPr lang="ru-RU"/>
        </a:p>
      </dgm:t>
    </dgm:pt>
    <dgm:pt modelId="{F8841E1C-BDB3-47C0-BDF6-DC753D20DBD2}" type="sibTrans" cxnId="{A03DC86B-2A8B-49F0-97B4-CD5A9C0DCC9A}">
      <dgm:prSet/>
      <dgm:spPr/>
      <dgm:t>
        <a:bodyPr/>
        <a:lstStyle/>
        <a:p>
          <a:endParaRPr lang="ru-RU"/>
        </a:p>
      </dgm:t>
    </dgm:pt>
    <dgm:pt modelId="{D5F7967B-838C-49CA-8AEC-21B534D89E41}">
      <dgm:prSet phldrT="[Текст]" custT="1"/>
      <dgm:spPr/>
      <dgm:t>
        <a:bodyPr lIns="0" rIns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T Commons Bold" panose="02000806030000020004" pitchFamily="2" charset="-52"/>
            </a:rPr>
            <a:t>+</a:t>
          </a:r>
          <a:r>
            <a:rPr lang="ru-RU" sz="1400" b="1" dirty="0">
              <a:latin typeface="TT Commons Bold" panose="02000806030000020004" pitchFamily="2" charset="-52"/>
            </a:rPr>
            <a:t> </a:t>
          </a:r>
          <a:r>
            <a:rPr lang="ru-RU" sz="3200" b="1" dirty="0" smtClean="0">
              <a:latin typeface="TT Commons Bold" panose="02000806030000020004" pitchFamily="2" charset="-52"/>
            </a:rPr>
            <a:t>57</a:t>
          </a:r>
          <a:r>
            <a:rPr lang="ru-RU" sz="1400" b="1" dirty="0" smtClean="0">
              <a:latin typeface="TT Commons Bold" panose="02000806030000020004" pitchFamily="2" charset="-52"/>
            </a:rPr>
            <a:t>  </a:t>
          </a:r>
          <a:r>
            <a:rPr lang="ru-RU" sz="1400" b="1" dirty="0">
              <a:latin typeface="TT Commons Bold" panose="02000806030000020004" pitchFamily="2" charset="-52"/>
            </a:rPr>
            <a:t>рабочих места</a:t>
          </a:r>
        </a:p>
      </dgm:t>
    </dgm:pt>
    <dgm:pt modelId="{F463B47D-E730-43BE-85C4-B1FFB9E0B836}" type="parTrans" cxnId="{97F6EFDD-912C-4152-A352-A4F1F7F2EE08}">
      <dgm:prSet/>
      <dgm:spPr/>
      <dgm:t>
        <a:bodyPr/>
        <a:lstStyle/>
        <a:p>
          <a:endParaRPr lang="ru-RU"/>
        </a:p>
      </dgm:t>
    </dgm:pt>
    <dgm:pt modelId="{4FD1719F-3D54-4E14-8928-D31AA8C740C2}" type="sibTrans" cxnId="{97F6EFDD-912C-4152-A352-A4F1F7F2EE08}">
      <dgm:prSet/>
      <dgm:spPr/>
      <dgm:t>
        <a:bodyPr/>
        <a:lstStyle/>
        <a:p>
          <a:endParaRPr lang="ru-RU"/>
        </a:p>
      </dgm:t>
    </dgm:pt>
    <dgm:pt modelId="{AB14E119-5AE0-4182-AC21-CE1A22132265}" type="pres">
      <dgm:prSet presAssocID="{BA3F0C4B-2444-4116-8EB5-EB2E895E6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9CD7E-9A19-44F4-9017-FE3ED0AC8C4A}" type="pres">
      <dgm:prSet presAssocID="{BB996B3D-C99E-4EAA-9C42-C5DD18C92D0A}" presName="parentLin" presStyleCnt="0"/>
      <dgm:spPr/>
    </dgm:pt>
    <dgm:pt modelId="{E97149B8-125B-4CF3-AF13-CEA799550EED}" type="pres">
      <dgm:prSet presAssocID="{BB996B3D-C99E-4EAA-9C42-C5DD18C92D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DE5EEE-E2A6-43D3-915C-1183D89E974A}" type="pres">
      <dgm:prSet presAssocID="{BB996B3D-C99E-4EAA-9C42-C5DD18C92D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7D764-DB8D-4AC0-BE29-15D64C76D383}" type="pres">
      <dgm:prSet presAssocID="{BB996B3D-C99E-4EAA-9C42-C5DD18C92D0A}" presName="negativeSpace" presStyleCnt="0"/>
      <dgm:spPr/>
    </dgm:pt>
    <dgm:pt modelId="{E6B28D78-CB25-4552-880D-EA3FA792664D}" type="pres">
      <dgm:prSet presAssocID="{BB996B3D-C99E-4EAA-9C42-C5DD18C92D0A}" presName="childText" presStyleLbl="conFgAcc1" presStyleIdx="0" presStyleCnt="3" custScaleY="142589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565A5102-30CB-4EBC-93B0-4355847D4E92}" type="pres">
      <dgm:prSet presAssocID="{11FFA5E5-DA5F-4179-A1DA-BFBB4B9A4A56}" presName="spaceBetweenRectangles" presStyleCnt="0"/>
      <dgm:spPr/>
    </dgm:pt>
    <dgm:pt modelId="{EFE8F38C-0503-4AAB-BBC5-E16C68F813DE}" type="pres">
      <dgm:prSet presAssocID="{71765B19-DA1C-4385-9E75-62FD99398879}" presName="parentLin" presStyleCnt="0"/>
      <dgm:spPr/>
    </dgm:pt>
    <dgm:pt modelId="{28FBDECF-B78B-421A-9358-6A2F76B3826B}" type="pres">
      <dgm:prSet presAssocID="{71765B19-DA1C-4385-9E75-62FD9939887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A98336-32B1-49C5-8BAF-614D5F75745F}" type="pres">
      <dgm:prSet presAssocID="{71765B19-DA1C-4385-9E75-62FD993988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349E4-600D-41D8-8D7F-EBFA783A9AAD}" type="pres">
      <dgm:prSet presAssocID="{71765B19-DA1C-4385-9E75-62FD99398879}" presName="negativeSpace" presStyleCnt="0"/>
      <dgm:spPr/>
    </dgm:pt>
    <dgm:pt modelId="{23B2C2B8-D8C0-4B54-80F1-7705841BBE95}" type="pres">
      <dgm:prSet presAssocID="{71765B19-DA1C-4385-9E75-62FD99398879}" presName="childText" presStyleLbl="conFgAcc1" presStyleIdx="1" presStyleCnt="3" custScaleY="132499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6EDB03F7-B038-4154-9A5A-1E788F5912A2}" type="pres">
      <dgm:prSet presAssocID="{F8841E1C-BDB3-47C0-BDF6-DC753D20DBD2}" presName="spaceBetweenRectangles" presStyleCnt="0"/>
      <dgm:spPr/>
    </dgm:pt>
    <dgm:pt modelId="{3DC5D639-9C1D-4508-BBF1-CCCC7FB9E3C3}" type="pres">
      <dgm:prSet presAssocID="{D5F7967B-838C-49CA-8AEC-21B534D89E41}" presName="parentLin" presStyleCnt="0"/>
      <dgm:spPr/>
    </dgm:pt>
    <dgm:pt modelId="{C6DD1AC0-E3E5-4AD7-A9E3-B090713C973A}" type="pres">
      <dgm:prSet presAssocID="{D5F7967B-838C-49CA-8AEC-21B534D89E4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55200E-770A-4929-859E-CCF5F062BCB8}" type="pres">
      <dgm:prSet presAssocID="{D5F7967B-838C-49CA-8AEC-21B534D89E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A5795-CB5A-4B4D-AB13-C5D27317B218}" type="pres">
      <dgm:prSet presAssocID="{D5F7967B-838C-49CA-8AEC-21B534D89E41}" presName="negativeSpace" presStyleCnt="0"/>
      <dgm:spPr/>
    </dgm:pt>
    <dgm:pt modelId="{B4E1B880-E18D-46F2-BE92-85DDBB2FAB35}" type="pres">
      <dgm:prSet presAssocID="{D5F7967B-838C-49CA-8AEC-21B534D89E41}" presName="childText" presStyleLbl="conFgAcc1" presStyleIdx="2" presStyleCnt="3" custScaleY="142589" custLinFactNeighborX="-705" custLinFactNeighborY="165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</dgm:ptLst>
  <dgm:cxnLst>
    <dgm:cxn modelId="{A03DC86B-2A8B-49F0-97B4-CD5A9C0DCC9A}" srcId="{BA3F0C4B-2444-4116-8EB5-EB2E895E695D}" destId="{71765B19-DA1C-4385-9E75-62FD99398879}" srcOrd="1" destOrd="0" parTransId="{107DC875-22FB-464B-A068-56F1DC0BC94E}" sibTransId="{F8841E1C-BDB3-47C0-BDF6-DC753D20DBD2}"/>
    <dgm:cxn modelId="{17D0A0C5-3E29-4681-BDB6-D7D0139BDCB1}" type="presOf" srcId="{71765B19-DA1C-4385-9E75-62FD99398879}" destId="{3CA98336-32B1-49C5-8BAF-614D5F75745F}" srcOrd="1" destOrd="0" presId="urn:microsoft.com/office/officeart/2005/8/layout/list1"/>
    <dgm:cxn modelId="{D45FBAC4-F07A-4144-BB11-4DC97E72866F}" type="presOf" srcId="{D5F7967B-838C-49CA-8AEC-21B534D89E41}" destId="{B655200E-770A-4929-859E-CCF5F062BCB8}" srcOrd="1" destOrd="0" presId="urn:microsoft.com/office/officeart/2005/8/layout/list1"/>
    <dgm:cxn modelId="{0FBAB797-7833-4D4B-9318-3CC3A4C1C2EC}" type="presOf" srcId="{BA3F0C4B-2444-4116-8EB5-EB2E895E695D}" destId="{AB14E119-5AE0-4182-AC21-CE1A22132265}" srcOrd="0" destOrd="0" presId="urn:microsoft.com/office/officeart/2005/8/layout/list1"/>
    <dgm:cxn modelId="{B16B15F2-791E-4AFC-B03E-EAA355BABA3A}" type="presOf" srcId="{D5F7967B-838C-49CA-8AEC-21B534D89E41}" destId="{C6DD1AC0-E3E5-4AD7-A9E3-B090713C973A}" srcOrd="0" destOrd="0" presId="urn:microsoft.com/office/officeart/2005/8/layout/list1"/>
    <dgm:cxn modelId="{8FC02E1C-34E3-47E6-8FD9-FD199563ED56}" type="presOf" srcId="{BB996B3D-C99E-4EAA-9C42-C5DD18C92D0A}" destId="{09DE5EEE-E2A6-43D3-915C-1183D89E974A}" srcOrd="1" destOrd="0" presId="urn:microsoft.com/office/officeart/2005/8/layout/list1"/>
    <dgm:cxn modelId="{97F6EFDD-912C-4152-A352-A4F1F7F2EE08}" srcId="{BA3F0C4B-2444-4116-8EB5-EB2E895E695D}" destId="{D5F7967B-838C-49CA-8AEC-21B534D89E41}" srcOrd="2" destOrd="0" parTransId="{F463B47D-E730-43BE-85C4-B1FFB9E0B836}" sibTransId="{4FD1719F-3D54-4E14-8928-D31AA8C740C2}"/>
    <dgm:cxn modelId="{670361E0-20B6-4CD6-ACBD-267A993ABFC4}" type="presOf" srcId="{BB996B3D-C99E-4EAA-9C42-C5DD18C92D0A}" destId="{E97149B8-125B-4CF3-AF13-CEA799550EED}" srcOrd="0" destOrd="0" presId="urn:microsoft.com/office/officeart/2005/8/layout/list1"/>
    <dgm:cxn modelId="{29763906-0A6C-48CC-856A-4FACF2756CEC}" type="presOf" srcId="{71765B19-DA1C-4385-9E75-62FD99398879}" destId="{28FBDECF-B78B-421A-9358-6A2F76B3826B}" srcOrd="0" destOrd="0" presId="urn:microsoft.com/office/officeart/2005/8/layout/list1"/>
    <dgm:cxn modelId="{AF545923-A568-4F11-AD27-D8F5CA5C9E52}" srcId="{BA3F0C4B-2444-4116-8EB5-EB2E895E695D}" destId="{BB996B3D-C99E-4EAA-9C42-C5DD18C92D0A}" srcOrd="0" destOrd="0" parTransId="{71E80CEA-4BDC-469B-B1D6-759147F29E9E}" sibTransId="{11FFA5E5-DA5F-4179-A1DA-BFBB4B9A4A56}"/>
    <dgm:cxn modelId="{F641D78C-0BFC-48EA-9E96-1D09E988343B}" type="presParOf" srcId="{AB14E119-5AE0-4182-AC21-CE1A22132265}" destId="{8719CD7E-9A19-44F4-9017-FE3ED0AC8C4A}" srcOrd="0" destOrd="0" presId="urn:microsoft.com/office/officeart/2005/8/layout/list1"/>
    <dgm:cxn modelId="{4A104B65-8FBD-489A-A9C7-D546D7F50300}" type="presParOf" srcId="{8719CD7E-9A19-44F4-9017-FE3ED0AC8C4A}" destId="{E97149B8-125B-4CF3-AF13-CEA799550EED}" srcOrd="0" destOrd="0" presId="urn:microsoft.com/office/officeart/2005/8/layout/list1"/>
    <dgm:cxn modelId="{3AD057E2-B855-4734-AEFA-4490FFB95630}" type="presParOf" srcId="{8719CD7E-9A19-44F4-9017-FE3ED0AC8C4A}" destId="{09DE5EEE-E2A6-43D3-915C-1183D89E974A}" srcOrd="1" destOrd="0" presId="urn:microsoft.com/office/officeart/2005/8/layout/list1"/>
    <dgm:cxn modelId="{DB34454D-8249-41CD-8809-C3AB68DF472E}" type="presParOf" srcId="{AB14E119-5AE0-4182-AC21-CE1A22132265}" destId="{2057D764-DB8D-4AC0-BE29-15D64C76D383}" srcOrd="1" destOrd="0" presId="urn:microsoft.com/office/officeart/2005/8/layout/list1"/>
    <dgm:cxn modelId="{9A0CFB60-7648-4A6B-A53C-8D421653B814}" type="presParOf" srcId="{AB14E119-5AE0-4182-AC21-CE1A22132265}" destId="{E6B28D78-CB25-4552-880D-EA3FA792664D}" srcOrd="2" destOrd="0" presId="urn:microsoft.com/office/officeart/2005/8/layout/list1"/>
    <dgm:cxn modelId="{9D5D3C82-8F8D-4F1C-AB92-43512B9B68FF}" type="presParOf" srcId="{AB14E119-5AE0-4182-AC21-CE1A22132265}" destId="{565A5102-30CB-4EBC-93B0-4355847D4E92}" srcOrd="3" destOrd="0" presId="urn:microsoft.com/office/officeart/2005/8/layout/list1"/>
    <dgm:cxn modelId="{9EEDFC84-B34D-4A63-8892-13B66E33D364}" type="presParOf" srcId="{AB14E119-5AE0-4182-AC21-CE1A22132265}" destId="{EFE8F38C-0503-4AAB-BBC5-E16C68F813DE}" srcOrd="4" destOrd="0" presId="urn:microsoft.com/office/officeart/2005/8/layout/list1"/>
    <dgm:cxn modelId="{748D77DB-50FC-41A4-BA2E-3B701D7A7DA3}" type="presParOf" srcId="{EFE8F38C-0503-4AAB-BBC5-E16C68F813DE}" destId="{28FBDECF-B78B-421A-9358-6A2F76B3826B}" srcOrd="0" destOrd="0" presId="urn:microsoft.com/office/officeart/2005/8/layout/list1"/>
    <dgm:cxn modelId="{1353DABC-4376-4BB2-BB8D-5E141FA37F0F}" type="presParOf" srcId="{EFE8F38C-0503-4AAB-BBC5-E16C68F813DE}" destId="{3CA98336-32B1-49C5-8BAF-614D5F75745F}" srcOrd="1" destOrd="0" presId="urn:microsoft.com/office/officeart/2005/8/layout/list1"/>
    <dgm:cxn modelId="{1E04F591-2771-4150-BBF7-B5E1CA81B749}" type="presParOf" srcId="{AB14E119-5AE0-4182-AC21-CE1A22132265}" destId="{77E349E4-600D-41D8-8D7F-EBFA783A9AAD}" srcOrd="5" destOrd="0" presId="urn:microsoft.com/office/officeart/2005/8/layout/list1"/>
    <dgm:cxn modelId="{94DC6966-020A-4FE8-AEA8-6E0C1EF2835C}" type="presParOf" srcId="{AB14E119-5AE0-4182-AC21-CE1A22132265}" destId="{23B2C2B8-D8C0-4B54-80F1-7705841BBE95}" srcOrd="6" destOrd="0" presId="urn:microsoft.com/office/officeart/2005/8/layout/list1"/>
    <dgm:cxn modelId="{D50DCA61-997C-4BBA-A1E5-70F864421C67}" type="presParOf" srcId="{AB14E119-5AE0-4182-AC21-CE1A22132265}" destId="{6EDB03F7-B038-4154-9A5A-1E788F5912A2}" srcOrd="7" destOrd="0" presId="urn:microsoft.com/office/officeart/2005/8/layout/list1"/>
    <dgm:cxn modelId="{958AEDBC-FA32-4A43-B582-3180C28B2646}" type="presParOf" srcId="{AB14E119-5AE0-4182-AC21-CE1A22132265}" destId="{3DC5D639-9C1D-4508-BBF1-CCCC7FB9E3C3}" srcOrd="8" destOrd="0" presId="urn:microsoft.com/office/officeart/2005/8/layout/list1"/>
    <dgm:cxn modelId="{1E16B3A5-CB7E-43B3-92FF-F85F636E06FF}" type="presParOf" srcId="{3DC5D639-9C1D-4508-BBF1-CCCC7FB9E3C3}" destId="{C6DD1AC0-E3E5-4AD7-A9E3-B090713C973A}" srcOrd="0" destOrd="0" presId="urn:microsoft.com/office/officeart/2005/8/layout/list1"/>
    <dgm:cxn modelId="{4D86AE63-41BA-4A7D-8523-A68C93B373A8}" type="presParOf" srcId="{3DC5D639-9C1D-4508-BBF1-CCCC7FB9E3C3}" destId="{B655200E-770A-4929-859E-CCF5F062BCB8}" srcOrd="1" destOrd="0" presId="urn:microsoft.com/office/officeart/2005/8/layout/list1"/>
    <dgm:cxn modelId="{2DC4AD77-9E3D-458D-B188-F379A5D0F717}" type="presParOf" srcId="{AB14E119-5AE0-4182-AC21-CE1A22132265}" destId="{C98A5795-CB5A-4B4D-AB13-C5D27317B218}" srcOrd="9" destOrd="0" presId="urn:microsoft.com/office/officeart/2005/8/layout/list1"/>
    <dgm:cxn modelId="{3DAA39BB-45CE-4EC2-B5A8-C7B7B1C15F07}" type="presParOf" srcId="{AB14E119-5AE0-4182-AC21-CE1A22132265}" destId="{B4E1B880-E18D-46F2-BE92-85DDBB2FAB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6A1E1A-46B8-4174-A2AD-CA0F3B5A3E52}" type="doc">
      <dgm:prSet loTypeId="urn:microsoft.com/office/officeart/2005/8/layout/matrix1" loCatId="matrix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2FAD9875-BFE0-458C-BE7F-5F2CDC57ACBE}">
      <dgm:prSet phldrT="[Текст]"/>
      <dgm:spPr/>
      <dgm:t>
        <a:bodyPr/>
        <a:lstStyle/>
        <a:p>
          <a:r>
            <a:rPr lang="ru-RU" b="0" dirty="0">
              <a:solidFill>
                <a:srgbClr val="002060"/>
              </a:solidFill>
              <a:latin typeface="TT Commons Bold" panose="02000806030000020004" pitchFamily="2" charset="-52"/>
            </a:rPr>
            <a:t>РЕАЛИЗУЮТСЯ</a:t>
          </a:r>
        </a:p>
      </dgm:t>
    </dgm:pt>
    <dgm:pt modelId="{4171744A-D7AA-4EBB-90DD-98C76D527CE6}" type="parTrans" cxnId="{037549D1-1C53-4E1E-BD42-D2A1D95731E0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AFF1B5A5-5DAA-469D-B482-D5237AA5A91F}" type="sibTrans" cxnId="{037549D1-1C53-4E1E-BD42-D2A1D95731E0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9D12896B-2179-4A62-BC6D-04E3E4A8FE50}">
      <dgm:prSet phldrT="[Текст]" custT="1"/>
      <dgm:spPr/>
      <dgm:t>
        <a:bodyPr/>
        <a:lstStyle/>
        <a:p>
          <a:endParaRPr lang="ru-RU" sz="1200" dirty="0">
            <a:latin typeface="TT Commons Bold" panose="02000806030000020004" pitchFamily="2" charset="-52"/>
            <a:cs typeface="Times New Roman" panose="02020603050405020304" pitchFamily="18" charset="0"/>
          </a:endParaRPr>
        </a:p>
        <a:p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Присоединение</a:t>
          </a:r>
          <a:r>
            <a:rPr lang="en-US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                                       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к Чаун-</a:t>
          </a:r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Билибинскому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энергоузлу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электросетевых объектов  ПАТЭС</a:t>
          </a:r>
          <a:r>
            <a:rPr lang="en-US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в г. </a:t>
          </a:r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Певеке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endParaRPr lang="ru-RU" sz="1200" dirty="0">
            <a:latin typeface="TT Commons Medium" panose="02000806030000020004" pitchFamily="2" charset="-52"/>
          </a:endParaRPr>
        </a:p>
      </dgm:t>
    </dgm:pt>
    <dgm:pt modelId="{0B38928D-3667-455C-AA8D-0E44F2D632A4}" type="parTrans" cxnId="{78F02CA8-9312-4FEA-BB07-CC009E35A6AD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C0F4A255-DBC9-4369-B29D-300879E994D4}" type="sibTrans" cxnId="{78F02CA8-9312-4FEA-BB07-CC009E35A6AD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650C4E3F-5BB8-4F6A-B4C0-ACEEE995B639}">
      <dgm:prSet phldrT="[Текст]" custT="1"/>
      <dgm:spPr/>
      <dgm:t>
        <a:bodyPr/>
        <a:lstStyle/>
        <a:p>
          <a:endParaRPr lang="en-US" sz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  <a:p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Освоение месторождения «Песчанка»</a:t>
          </a:r>
        </a:p>
        <a:p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Баимской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рудной зоны</a:t>
          </a:r>
          <a:endParaRPr lang="ru-RU" sz="1200" dirty="0">
            <a:latin typeface="TT Commons Medium" panose="02000806030000020004" pitchFamily="2" charset="-52"/>
          </a:endParaRPr>
        </a:p>
      </dgm:t>
    </dgm:pt>
    <dgm:pt modelId="{E13B7C2F-D3B9-4163-95C9-3925816BD439}" type="parTrans" cxnId="{974D2FB9-6A93-40D9-951D-DE86CE264D60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F4F124EF-B809-4C54-BC5F-E3376EB5AD51}" type="sibTrans" cxnId="{974D2FB9-6A93-40D9-951D-DE86CE264D60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9BB5D3F0-B1B1-48B9-B355-1BC6544FF231}">
      <dgm:prSet phldrT="[Текст]" custT="1"/>
      <dgm:spPr/>
      <dgm:t>
        <a:bodyPr/>
        <a:lstStyle/>
        <a:p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Строительство</a:t>
          </a:r>
          <a:endParaRPr lang="en-US" sz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  <a:p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Баимского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ГОКа</a:t>
          </a:r>
          <a:endParaRPr lang="en-US" sz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  <a:p>
          <a:endParaRPr lang="en-US" sz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</dgm:t>
    </dgm:pt>
    <dgm:pt modelId="{94AD4BA9-3023-4488-AE07-4A170536DDC9}" type="parTrans" cxnId="{2ECB777E-4309-4A81-8CB7-A41D70F44341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4F592C85-1A56-4DC4-836A-FC179996F3E0}" type="sibTrans" cxnId="{2ECB777E-4309-4A81-8CB7-A41D70F44341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9C26B26A-6666-47AA-A014-A02D34CFB2A0}">
      <dgm:prSet phldrT="[Текст]" custT="1"/>
      <dgm:spPr/>
      <dgm:t>
        <a:bodyPr/>
        <a:lstStyle/>
        <a:p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Окончание строительства</a:t>
          </a:r>
          <a:r>
            <a:rPr lang="en-US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           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ВЛ110 </a:t>
          </a:r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кВ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Билибино-Песчанка, обеспечит электроснабжение Чаун-</a:t>
          </a:r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Билибинского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энергоузла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,</a:t>
          </a:r>
          <a:r>
            <a:rPr lang="en-US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в том числе за счет мощности ПАТЭС</a:t>
          </a:r>
          <a:endParaRPr lang="en-US" sz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</dgm:t>
    </dgm:pt>
    <dgm:pt modelId="{98E0C83D-824B-4349-A76E-6AF69505998E}" type="parTrans" cxnId="{A34D3B8C-E890-4CF8-913C-97354AA040E7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E9445BDC-8B48-4756-AE7D-E4F6F0F5D92B}" type="sibTrans" cxnId="{A34D3B8C-E890-4CF8-913C-97354AA040E7}">
      <dgm:prSet/>
      <dgm:spPr/>
      <dgm:t>
        <a:bodyPr/>
        <a:lstStyle/>
        <a:p>
          <a:endParaRPr lang="ru-RU">
            <a:latin typeface="TT Commons Bold" panose="02000806030000020004" pitchFamily="2" charset="-52"/>
          </a:endParaRPr>
        </a:p>
      </dgm:t>
    </dgm:pt>
    <dgm:pt modelId="{E19643E7-276C-4B93-89C1-F8690AA1662A}" type="pres">
      <dgm:prSet presAssocID="{CC6A1E1A-46B8-4174-A2AD-CA0F3B5A3E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D5D0C-C005-4061-A463-045F3ED691CD}" type="pres">
      <dgm:prSet presAssocID="{CC6A1E1A-46B8-4174-A2AD-CA0F3B5A3E52}" presName="matrix" presStyleCnt="0"/>
      <dgm:spPr/>
    </dgm:pt>
    <dgm:pt modelId="{94C0467C-9771-49D4-B9BF-31BAA3DE60BD}" type="pres">
      <dgm:prSet presAssocID="{CC6A1E1A-46B8-4174-A2AD-CA0F3B5A3E52}" presName="tile1" presStyleLbl="node1" presStyleIdx="0" presStyleCnt="4"/>
      <dgm:spPr/>
      <dgm:t>
        <a:bodyPr/>
        <a:lstStyle/>
        <a:p>
          <a:endParaRPr lang="ru-RU"/>
        </a:p>
      </dgm:t>
    </dgm:pt>
    <dgm:pt modelId="{72FF0925-0B39-4CB9-9F28-87E167DB3B13}" type="pres">
      <dgm:prSet presAssocID="{CC6A1E1A-46B8-4174-A2AD-CA0F3B5A3E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C19D4-468F-4582-90F3-0C7C18F6B723}" type="pres">
      <dgm:prSet presAssocID="{CC6A1E1A-46B8-4174-A2AD-CA0F3B5A3E52}" presName="tile2" presStyleLbl="node1" presStyleIdx="1" presStyleCnt="4"/>
      <dgm:spPr/>
      <dgm:t>
        <a:bodyPr/>
        <a:lstStyle/>
        <a:p>
          <a:endParaRPr lang="ru-RU"/>
        </a:p>
      </dgm:t>
    </dgm:pt>
    <dgm:pt modelId="{BBABED80-A8A8-425A-8256-DE750775AE74}" type="pres">
      <dgm:prSet presAssocID="{CC6A1E1A-46B8-4174-A2AD-CA0F3B5A3E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837C9-9DF0-4C74-AEAB-E28DDD34DB6F}" type="pres">
      <dgm:prSet presAssocID="{CC6A1E1A-46B8-4174-A2AD-CA0F3B5A3E52}" presName="tile3" presStyleLbl="node1" presStyleIdx="2" presStyleCnt="4" custLinFactNeighborX="121" custLinFactNeighborY="1550"/>
      <dgm:spPr/>
      <dgm:t>
        <a:bodyPr/>
        <a:lstStyle/>
        <a:p>
          <a:endParaRPr lang="ru-RU"/>
        </a:p>
      </dgm:t>
    </dgm:pt>
    <dgm:pt modelId="{8785EA67-BC90-4DA9-AD43-5F85FB42F3E2}" type="pres">
      <dgm:prSet presAssocID="{CC6A1E1A-46B8-4174-A2AD-CA0F3B5A3E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809ED-E891-45B4-8C9D-420E8A922DBE}" type="pres">
      <dgm:prSet presAssocID="{CC6A1E1A-46B8-4174-A2AD-CA0F3B5A3E52}" presName="tile4" presStyleLbl="node1" presStyleIdx="3" presStyleCnt="4"/>
      <dgm:spPr/>
      <dgm:t>
        <a:bodyPr/>
        <a:lstStyle/>
        <a:p>
          <a:endParaRPr lang="ru-RU"/>
        </a:p>
      </dgm:t>
    </dgm:pt>
    <dgm:pt modelId="{DD091658-F177-4A88-8CB0-39727E027966}" type="pres">
      <dgm:prSet presAssocID="{CC6A1E1A-46B8-4174-A2AD-CA0F3B5A3E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8D9C0-3E57-4B85-802B-38345EAC7925}" type="pres">
      <dgm:prSet presAssocID="{CC6A1E1A-46B8-4174-A2AD-CA0F3B5A3E5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D2FB9-6A93-40D9-951D-DE86CE264D60}" srcId="{2FAD9875-BFE0-458C-BE7F-5F2CDC57ACBE}" destId="{650C4E3F-5BB8-4F6A-B4C0-ACEEE995B639}" srcOrd="1" destOrd="0" parTransId="{E13B7C2F-D3B9-4163-95C9-3925816BD439}" sibTransId="{F4F124EF-B809-4C54-BC5F-E3376EB5AD51}"/>
    <dgm:cxn modelId="{B4E7D9BA-0654-41D4-9DBD-118FF5D1128D}" type="presOf" srcId="{9C26B26A-6666-47AA-A014-A02D34CFB2A0}" destId="{DD091658-F177-4A88-8CB0-39727E027966}" srcOrd="1" destOrd="0" presId="urn:microsoft.com/office/officeart/2005/8/layout/matrix1"/>
    <dgm:cxn modelId="{DCA40DC4-E74F-42E6-83E8-FB2F9C58F5EE}" type="presOf" srcId="{2FAD9875-BFE0-458C-BE7F-5F2CDC57ACBE}" destId="{01E8D9C0-3E57-4B85-802B-38345EAC7925}" srcOrd="0" destOrd="0" presId="urn:microsoft.com/office/officeart/2005/8/layout/matrix1"/>
    <dgm:cxn modelId="{3D6333FA-55C5-494B-86CD-D09DA387892C}" type="presOf" srcId="{CC6A1E1A-46B8-4174-A2AD-CA0F3B5A3E52}" destId="{E19643E7-276C-4B93-89C1-F8690AA1662A}" srcOrd="0" destOrd="0" presId="urn:microsoft.com/office/officeart/2005/8/layout/matrix1"/>
    <dgm:cxn modelId="{F0B4AD0C-9BA7-4F8F-BACD-F6D2E1AC7861}" type="presOf" srcId="{650C4E3F-5BB8-4F6A-B4C0-ACEEE995B639}" destId="{908C19D4-468F-4582-90F3-0C7C18F6B723}" srcOrd="0" destOrd="0" presId="urn:microsoft.com/office/officeart/2005/8/layout/matrix1"/>
    <dgm:cxn modelId="{A34D3B8C-E890-4CF8-913C-97354AA040E7}" srcId="{2FAD9875-BFE0-458C-BE7F-5F2CDC57ACBE}" destId="{9C26B26A-6666-47AA-A014-A02D34CFB2A0}" srcOrd="3" destOrd="0" parTransId="{98E0C83D-824B-4349-A76E-6AF69505998E}" sibTransId="{E9445BDC-8B48-4756-AE7D-E4F6F0F5D92B}"/>
    <dgm:cxn modelId="{12BB69E2-4A20-4E85-A456-4BE194F4B879}" type="presOf" srcId="{650C4E3F-5BB8-4F6A-B4C0-ACEEE995B639}" destId="{BBABED80-A8A8-425A-8256-DE750775AE74}" srcOrd="1" destOrd="0" presId="urn:microsoft.com/office/officeart/2005/8/layout/matrix1"/>
    <dgm:cxn modelId="{EBE91368-40BA-4F7F-B86F-20CF3FABE80F}" type="presOf" srcId="{9C26B26A-6666-47AA-A014-A02D34CFB2A0}" destId="{EC6809ED-E891-45B4-8C9D-420E8A922DBE}" srcOrd="0" destOrd="0" presId="urn:microsoft.com/office/officeart/2005/8/layout/matrix1"/>
    <dgm:cxn modelId="{4D6670F3-AFCC-4140-ADEC-71E93290CF03}" type="presOf" srcId="{9D12896B-2179-4A62-BC6D-04E3E4A8FE50}" destId="{72FF0925-0B39-4CB9-9F28-87E167DB3B13}" srcOrd="1" destOrd="0" presId="urn:microsoft.com/office/officeart/2005/8/layout/matrix1"/>
    <dgm:cxn modelId="{679229B1-66AC-4418-9B14-10734AEA3C90}" type="presOf" srcId="{9BB5D3F0-B1B1-48B9-B355-1BC6544FF231}" destId="{35E837C9-9DF0-4C74-AEAB-E28DDD34DB6F}" srcOrd="0" destOrd="0" presId="urn:microsoft.com/office/officeart/2005/8/layout/matrix1"/>
    <dgm:cxn modelId="{D30F831A-9D71-48F2-98FD-C7904001A037}" type="presOf" srcId="{9BB5D3F0-B1B1-48B9-B355-1BC6544FF231}" destId="{8785EA67-BC90-4DA9-AD43-5F85FB42F3E2}" srcOrd="1" destOrd="0" presId="urn:microsoft.com/office/officeart/2005/8/layout/matrix1"/>
    <dgm:cxn modelId="{2ECB777E-4309-4A81-8CB7-A41D70F44341}" srcId="{2FAD9875-BFE0-458C-BE7F-5F2CDC57ACBE}" destId="{9BB5D3F0-B1B1-48B9-B355-1BC6544FF231}" srcOrd="2" destOrd="0" parTransId="{94AD4BA9-3023-4488-AE07-4A170536DDC9}" sibTransId="{4F592C85-1A56-4DC4-836A-FC179996F3E0}"/>
    <dgm:cxn modelId="{55BD1555-30FC-486A-9115-ACD691CE2ACE}" type="presOf" srcId="{9D12896B-2179-4A62-BC6D-04E3E4A8FE50}" destId="{94C0467C-9771-49D4-B9BF-31BAA3DE60BD}" srcOrd="0" destOrd="0" presId="urn:microsoft.com/office/officeart/2005/8/layout/matrix1"/>
    <dgm:cxn modelId="{037549D1-1C53-4E1E-BD42-D2A1D95731E0}" srcId="{CC6A1E1A-46B8-4174-A2AD-CA0F3B5A3E52}" destId="{2FAD9875-BFE0-458C-BE7F-5F2CDC57ACBE}" srcOrd="0" destOrd="0" parTransId="{4171744A-D7AA-4EBB-90DD-98C76D527CE6}" sibTransId="{AFF1B5A5-5DAA-469D-B482-D5237AA5A91F}"/>
    <dgm:cxn modelId="{78F02CA8-9312-4FEA-BB07-CC009E35A6AD}" srcId="{2FAD9875-BFE0-458C-BE7F-5F2CDC57ACBE}" destId="{9D12896B-2179-4A62-BC6D-04E3E4A8FE50}" srcOrd="0" destOrd="0" parTransId="{0B38928D-3667-455C-AA8D-0E44F2D632A4}" sibTransId="{C0F4A255-DBC9-4369-B29D-300879E994D4}"/>
    <dgm:cxn modelId="{5C855EDB-FEBD-46FE-94DC-6E8F1AE5466D}" type="presParOf" srcId="{E19643E7-276C-4B93-89C1-F8690AA1662A}" destId="{58DD5D0C-C005-4061-A463-045F3ED691CD}" srcOrd="0" destOrd="0" presId="urn:microsoft.com/office/officeart/2005/8/layout/matrix1"/>
    <dgm:cxn modelId="{DBD7A8C9-5195-4E38-80C3-63B0AF0448BD}" type="presParOf" srcId="{58DD5D0C-C005-4061-A463-045F3ED691CD}" destId="{94C0467C-9771-49D4-B9BF-31BAA3DE60BD}" srcOrd="0" destOrd="0" presId="urn:microsoft.com/office/officeart/2005/8/layout/matrix1"/>
    <dgm:cxn modelId="{26B424B0-923A-4BD5-A682-DE6AC8A354A6}" type="presParOf" srcId="{58DD5D0C-C005-4061-A463-045F3ED691CD}" destId="{72FF0925-0B39-4CB9-9F28-87E167DB3B13}" srcOrd="1" destOrd="0" presId="urn:microsoft.com/office/officeart/2005/8/layout/matrix1"/>
    <dgm:cxn modelId="{093C09C3-CC66-484A-82BF-8EDA558444AD}" type="presParOf" srcId="{58DD5D0C-C005-4061-A463-045F3ED691CD}" destId="{908C19D4-468F-4582-90F3-0C7C18F6B723}" srcOrd="2" destOrd="0" presId="urn:microsoft.com/office/officeart/2005/8/layout/matrix1"/>
    <dgm:cxn modelId="{1EFA050A-93EC-48E2-98FC-DB0C561F547A}" type="presParOf" srcId="{58DD5D0C-C005-4061-A463-045F3ED691CD}" destId="{BBABED80-A8A8-425A-8256-DE750775AE74}" srcOrd="3" destOrd="0" presId="urn:microsoft.com/office/officeart/2005/8/layout/matrix1"/>
    <dgm:cxn modelId="{B2F4FFD4-6DFF-4AFF-B052-02F8E0576734}" type="presParOf" srcId="{58DD5D0C-C005-4061-A463-045F3ED691CD}" destId="{35E837C9-9DF0-4C74-AEAB-E28DDD34DB6F}" srcOrd="4" destOrd="0" presId="urn:microsoft.com/office/officeart/2005/8/layout/matrix1"/>
    <dgm:cxn modelId="{BE47A0A4-4BBD-40F5-A0CB-9F7D8892514A}" type="presParOf" srcId="{58DD5D0C-C005-4061-A463-045F3ED691CD}" destId="{8785EA67-BC90-4DA9-AD43-5F85FB42F3E2}" srcOrd="5" destOrd="0" presId="urn:microsoft.com/office/officeart/2005/8/layout/matrix1"/>
    <dgm:cxn modelId="{69BAA417-07A9-40BE-AC58-65F4A5A548DB}" type="presParOf" srcId="{58DD5D0C-C005-4061-A463-045F3ED691CD}" destId="{EC6809ED-E891-45B4-8C9D-420E8A922DBE}" srcOrd="6" destOrd="0" presId="urn:microsoft.com/office/officeart/2005/8/layout/matrix1"/>
    <dgm:cxn modelId="{2F21D796-C829-4BBA-96A8-58861503E2C0}" type="presParOf" srcId="{58DD5D0C-C005-4061-A463-045F3ED691CD}" destId="{DD091658-F177-4A88-8CB0-39727E027966}" srcOrd="7" destOrd="0" presId="urn:microsoft.com/office/officeart/2005/8/layout/matrix1"/>
    <dgm:cxn modelId="{BFEC85A7-BCBA-48C9-9561-1EFABD6340D4}" type="presParOf" srcId="{E19643E7-276C-4B93-89C1-F8690AA1662A}" destId="{01E8D9C0-3E57-4B85-802B-38345EAC792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1F64C6-931B-4411-B08B-0C3814CB6C08}" type="doc">
      <dgm:prSet loTypeId="urn:microsoft.com/office/officeart/2005/8/layout/target3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4DBC5C0-FFD1-4A30-9E39-B4F577ACC5B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rgbClr val="002060"/>
              </a:solidFill>
              <a:latin typeface="TT Commons Medium" panose="02000806030000020004" pitchFamily="2" charset="-52"/>
            </a:rPr>
            <a:t>Ежегодно проводится межрегиональный форум «Идея в бизнес. Бизнес в результат</a:t>
          </a:r>
          <a:r>
            <a:rPr lang="ru-RU" sz="1600" b="0" dirty="0" smtClean="0">
              <a:solidFill>
                <a:srgbClr val="002060"/>
              </a:solidFill>
              <a:latin typeface="TT Commons Medium" panose="02000806030000020004" pitchFamily="2" charset="-52"/>
            </a:rPr>
            <a:t>»</a:t>
          </a:r>
        </a:p>
        <a:p>
          <a:pPr marL="504000" algn="ctr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effectLst/>
              <a:latin typeface="TT Commons DemiBold"/>
            </a:rPr>
            <a:t>2019</a:t>
          </a:r>
          <a:r>
            <a:rPr lang="ru-RU" sz="1400" b="0" dirty="0" smtClean="0">
              <a:solidFill>
                <a:srgbClr val="002060"/>
              </a:solidFill>
              <a:effectLst/>
              <a:latin typeface="TT Commons Medium" panose="02000806030000020004" pitchFamily="2" charset="-52"/>
            </a:rPr>
            <a:t> </a:t>
          </a:r>
          <a:r>
            <a:rPr lang="ru-RU" sz="1400" b="0" dirty="0" smtClean="0">
              <a:solidFill>
                <a:srgbClr val="002060"/>
              </a:solidFill>
              <a:effectLst/>
              <a:latin typeface="TT Commons DemiBold"/>
            </a:rPr>
            <a:t>– г.  Анадырь, п. Эгвекинот</a:t>
          </a:r>
        </a:p>
        <a:p>
          <a:pPr marL="216000" algn="ctr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effectLst/>
              <a:latin typeface="TT Commons DemiBold"/>
            </a:rPr>
            <a:t>2020 – г.  Анадырь, г.  Певек     </a:t>
          </a:r>
          <a:endParaRPr lang="ru-RU" sz="1400" b="0" dirty="0">
            <a:solidFill>
              <a:srgbClr val="002060"/>
            </a:solidFill>
            <a:effectLst/>
            <a:latin typeface="TT Commons DemiBold"/>
          </a:endParaRPr>
        </a:p>
      </dgm:t>
    </dgm:pt>
    <dgm:pt modelId="{8E7CC746-E7CD-4488-BD4B-3D51B8B9914D}" type="parTrans" cxnId="{BDC9CC73-2E6B-417F-8D08-2401B5954FF6}">
      <dgm:prSet/>
      <dgm:spPr/>
      <dgm:t>
        <a:bodyPr/>
        <a:lstStyle/>
        <a:p>
          <a:endParaRPr lang="ru-RU" b="0">
            <a:latin typeface="TT Commons DemiBold" panose="02000506030000020004" pitchFamily="2" charset="-52"/>
          </a:endParaRPr>
        </a:p>
      </dgm:t>
    </dgm:pt>
    <dgm:pt modelId="{0F36C88D-A460-48B4-839D-FD1324BA4EA3}" type="sibTrans" cxnId="{BDC9CC73-2E6B-417F-8D08-2401B5954FF6}">
      <dgm:prSet/>
      <dgm:spPr/>
      <dgm:t>
        <a:bodyPr/>
        <a:lstStyle/>
        <a:p>
          <a:endParaRPr lang="ru-RU" b="0">
            <a:latin typeface="TT Commons DemiBold" panose="02000506030000020004" pitchFamily="2" charset="-52"/>
          </a:endParaRPr>
        </a:p>
      </dgm:t>
    </dgm:pt>
    <dgm:pt modelId="{C26C7CA7-487B-41FA-BC46-45D77CFAB60B}" type="pres">
      <dgm:prSet presAssocID="{871F64C6-931B-4411-B08B-0C3814CB6C0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C7FA9-A40F-48F8-81A3-803CB4F5A179}" type="pres">
      <dgm:prSet presAssocID="{D4DBC5C0-FFD1-4A30-9E39-B4F577ACC5B1}" presName="circle1" presStyleLbl="node1" presStyleIdx="0" presStyleCnt="1"/>
      <dgm:spPr/>
    </dgm:pt>
    <dgm:pt modelId="{F087BBB6-D940-4125-A3F0-FB5CA5E1EC65}" type="pres">
      <dgm:prSet presAssocID="{D4DBC5C0-FFD1-4A30-9E39-B4F577ACC5B1}" presName="space" presStyleCnt="0"/>
      <dgm:spPr/>
    </dgm:pt>
    <dgm:pt modelId="{D0CD3171-3D61-4ADB-BEFF-82DD8E441F4E}" type="pres">
      <dgm:prSet presAssocID="{D4DBC5C0-FFD1-4A30-9E39-B4F577ACC5B1}" presName="rect1" presStyleLbl="alignAcc1" presStyleIdx="0" presStyleCnt="1" custScaleX="105082" custLinFactNeighborX="-3142"/>
      <dgm:spPr/>
      <dgm:t>
        <a:bodyPr/>
        <a:lstStyle/>
        <a:p>
          <a:endParaRPr lang="ru-RU"/>
        </a:p>
      </dgm:t>
    </dgm:pt>
    <dgm:pt modelId="{B80291B7-1B4E-450E-8413-B774D559ECCB}" type="pres">
      <dgm:prSet presAssocID="{D4DBC5C0-FFD1-4A30-9E39-B4F577ACC5B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844A9-3391-430E-921E-0826C7423B4C}" type="presOf" srcId="{871F64C6-931B-4411-B08B-0C3814CB6C08}" destId="{C26C7CA7-487B-41FA-BC46-45D77CFAB60B}" srcOrd="0" destOrd="0" presId="urn:microsoft.com/office/officeart/2005/8/layout/target3"/>
    <dgm:cxn modelId="{BDC9CC73-2E6B-417F-8D08-2401B5954FF6}" srcId="{871F64C6-931B-4411-B08B-0C3814CB6C08}" destId="{D4DBC5C0-FFD1-4A30-9E39-B4F577ACC5B1}" srcOrd="0" destOrd="0" parTransId="{8E7CC746-E7CD-4488-BD4B-3D51B8B9914D}" sibTransId="{0F36C88D-A460-48B4-839D-FD1324BA4EA3}"/>
    <dgm:cxn modelId="{9D589BCE-F01F-4668-8E8D-07C507ED5734}" type="presOf" srcId="{D4DBC5C0-FFD1-4A30-9E39-B4F577ACC5B1}" destId="{B80291B7-1B4E-450E-8413-B774D559ECCB}" srcOrd="1" destOrd="0" presId="urn:microsoft.com/office/officeart/2005/8/layout/target3"/>
    <dgm:cxn modelId="{E717A4F2-883C-453B-A0E6-257B86DD1C00}" type="presOf" srcId="{D4DBC5C0-FFD1-4A30-9E39-B4F577ACC5B1}" destId="{D0CD3171-3D61-4ADB-BEFF-82DD8E441F4E}" srcOrd="0" destOrd="0" presId="urn:microsoft.com/office/officeart/2005/8/layout/target3"/>
    <dgm:cxn modelId="{C4EA9F2E-78B5-4F82-B0FE-36C693C143A4}" type="presParOf" srcId="{C26C7CA7-487B-41FA-BC46-45D77CFAB60B}" destId="{A61C7FA9-A40F-48F8-81A3-803CB4F5A179}" srcOrd="0" destOrd="0" presId="urn:microsoft.com/office/officeart/2005/8/layout/target3"/>
    <dgm:cxn modelId="{CA870308-5B5F-4539-A437-EB50AFC71CB7}" type="presParOf" srcId="{C26C7CA7-487B-41FA-BC46-45D77CFAB60B}" destId="{F087BBB6-D940-4125-A3F0-FB5CA5E1EC65}" srcOrd="1" destOrd="0" presId="urn:microsoft.com/office/officeart/2005/8/layout/target3"/>
    <dgm:cxn modelId="{0E7E87B0-B70D-407B-B987-E2FA6E822079}" type="presParOf" srcId="{C26C7CA7-487B-41FA-BC46-45D77CFAB60B}" destId="{D0CD3171-3D61-4ADB-BEFF-82DD8E441F4E}" srcOrd="2" destOrd="0" presId="urn:microsoft.com/office/officeart/2005/8/layout/target3"/>
    <dgm:cxn modelId="{14DBA5F8-825B-4CB3-9545-0999FFE49F13}" type="presParOf" srcId="{C26C7CA7-487B-41FA-BC46-45D77CFAB60B}" destId="{B80291B7-1B4E-450E-8413-B774D559ECCB}" srcOrd="3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3F0C4B-2444-4116-8EB5-EB2E895E69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96B3D-C99E-4EAA-9C42-C5DD18C92D0A}">
      <dgm:prSet phldrT="[Текст]" custT="1"/>
      <dgm:spPr>
        <a:effectLst>
          <a:reflection blurRad="25400" stA="20000" endPos="40000" dir="5400000" sy="-100000" algn="bl" rotWithShape="0"/>
        </a:effectLst>
      </dgm:spPr>
      <dgm:t>
        <a:bodyPr/>
        <a:lstStyle/>
        <a:p>
          <a:r>
            <a:rPr lang="ru-RU" sz="1400" b="0" dirty="0">
              <a:latin typeface="TT Commons DemiBold" panose="02000506030000020004" pitchFamily="2" charset="-52"/>
            </a:rPr>
            <a:t>Создана государственная </a:t>
          </a:r>
          <a:r>
            <a:rPr lang="ru-RU" sz="1400" b="0" dirty="0" err="1">
              <a:latin typeface="TT Commons DemiBold" panose="02000506030000020004" pitchFamily="2" charset="-52"/>
            </a:rPr>
            <a:t>микрофинансовая</a:t>
          </a:r>
          <a:r>
            <a:rPr lang="ru-RU" sz="1400" b="0" dirty="0">
              <a:latin typeface="TT Commons DemiBold" panose="02000506030000020004" pitchFamily="2" charset="-52"/>
            </a:rPr>
            <a:t> организация </a:t>
          </a:r>
        </a:p>
      </dgm:t>
    </dgm:pt>
    <dgm:pt modelId="{71E80CEA-4BDC-469B-B1D6-759147F29E9E}" type="parTrans" cxnId="{AF545923-A568-4F11-AD27-D8F5CA5C9E52}">
      <dgm:prSet/>
      <dgm:spPr/>
      <dgm:t>
        <a:bodyPr/>
        <a:lstStyle/>
        <a:p>
          <a:endParaRPr lang="ru-RU"/>
        </a:p>
      </dgm:t>
    </dgm:pt>
    <dgm:pt modelId="{11FFA5E5-DA5F-4179-A1DA-BFBB4B9A4A56}" type="sibTrans" cxnId="{AF545923-A568-4F11-AD27-D8F5CA5C9E52}">
      <dgm:prSet/>
      <dgm:spPr/>
      <dgm:t>
        <a:bodyPr/>
        <a:lstStyle/>
        <a:p>
          <a:endParaRPr lang="ru-RU"/>
        </a:p>
      </dgm:t>
    </dgm:pt>
    <dgm:pt modelId="{71765B19-DA1C-4385-9E75-62FD99398879}">
      <dgm:prSet phldrT="[Текст]" custT="1"/>
      <dgm:spPr>
        <a:effectLst>
          <a:reflection blurRad="25400" stA="20000" endPos="40000" dir="5400000" sy="-100000" algn="bl" rotWithShape="0"/>
        </a:effectLst>
      </dgm:spPr>
      <dgm:t>
        <a:bodyPr/>
        <a:lstStyle/>
        <a:p>
          <a:r>
            <a:rPr lang="ru-RU" sz="1400" b="0" dirty="0" err="1">
              <a:latin typeface="TT Commons DemiBold" panose="02000506030000020004" pitchFamily="2" charset="-52"/>
            </a:rPr>
            <a:t>Докапитализация</a:t>
          </a:r>
          <a:r>
            <a:rPr lang="ru-RU" sz="1400" b="0" dirty="0">
              <a:latin typeface="TT Commons DemiBold" panose="02000506030000020004" pitchFamily="2" charset="-52"/>
            </a:rPr>
            <a:t> региональной гарантийной организации</a:t>
          </a:r>
        </a:p>
      </dgm:t>
    </dgm:pt>
    <dgm:pt modelId="{107DC875-22FB-464B-A068-56F1DC0BC94E}" type="parTrans" cxnId="{A03DC86B-2A8B-49F0-97B4-CD5A9C0DCC9A}">
      <dgm:prSet/>
      <dgm:spPr/>
      <dgm:t>
        <a:bodyPr/>
        <a:lstStyle/>
        <a:p>
          <a:endParaRPr lang="ru-RU"/>
        </a:p>
      </dgm:t>
    </dgm:pt>
    <dgm:pt modelId="{F8841E1C-BDB3-47C0-BDF6-DC753D20DBD2}" type="sibTrans" cxnId="{A03DC86B-2A8B-49F0-97B4-CD5A9C0DCC9A}">
      <dgm:prSet/>
      <dgm:spPr/>
      <dgm:t>
        <a:bodyPr/>
        <a:lstStyle/>
        <a:p>
          <a:endParaRPr lang="ru-RU"/>
        </a:p>
      </dgm:t>
    </dgm:pt>
    <dgm:pt modelId="{D5F7967B-838C-49CA-8AEC-21B534D89E41}">
      <dgm:prSet phldrT="[Текст]" custT="1"/>
      <dgm:spPr>
        <a:effectLst>
          <a:reflection blurRad="25400" stA="20000" endPos="40000" dir="5400000" sy="-100000" algn="bl" rotWithShape="0"/>
        </a:effectLst>
      </dgm:spPr>
      <dgm:t>
        <a:bodyPr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TT Commons DemiBold" panose="02000506030000020004" pitchFamily="2" charset="-52"/>
            </a:rPr>
            <a:t>Активизация работы Центра </a:t>
          </a:r>
          <a:r>
            <a:rPr lang="ru-RU" sz="1400" b="0" dirty="0">
              <a:latin typeface="TT Commons DemiBold" panose="02000506030000020004" pitchFamily="2" charset="-52"/>
            </a:rPr>
            <a:t>поддержки </a:t>
          </a:r>
          <a:endParaRPr lang="ru-RU" sz="1400" b="0" dirty="0" smtClean="0">
            <a:latin typeface="TT Commons DemiBold" panose="02000506030000020004" pitchFamily="2" charset="-5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TT Commons DemiBold" panose="02000506030000020004" pitchFamily="2" charset="-52"/>
            </a:rPr>
            <a:t>предпринимательства </a:t>
          </a:r>
          <a:endParaRPr lang="ru-RU" sz="1400" b="0" dirty="0">
            <a:latin typeface="TT Commons DemiBold" panose="02000506030000020004" pitchFamily="2" charset="-52"/>
          </a:endParaRPr>
        </a:p>
      </dgm:t>
    </dgm:pt>
    <dgm:pt modelId="{F463B47D-E730-43BE-85C4-B1FFB9E0B836}" type="parTrans" cxnId="{97F6EFDD-912C-4152-A352-A4F1F7F2EE08}">
      <dgm:prSet/>
      <dgm:spPr/>
      <dgm:t>
        <a:bodyPr/>
        <a:lstStyle/>
        <a:p>
          <a:endParaRPr lang="ru-RU"/>
        </a:p>
      </dgm:t>
    </dgm:pt>
    <dgm:pt modelId="{4FD1719F-3D54-4E14-8928-D31AA8C740C2}" type="sibTrans" cxnId="{97F6EFDD-912C-4152-A352-A4F1F7F2EE08}">
      <dgm:prSet/>
      <dgm:spPr/>
      <dgm:t>
        <a:bodyPr/>
        <a:lstStyle/>
        <a:p>
          <a:endParaRPr lang="ru-RU"/>
        </a:p>
      </dgm:t>
    </dgm:pt>
    <dgm:pt modelId="{AB14E119-5AE0-4182-AC21-CE1A22132265}" type="pres">
      <dgm:prSet presAssocID="{BA3F0C4B-2444-4116-8EB5-EB2E895E6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9CD7E-9A19-44F4-9017-FE3ED0AC8C4A}" type="pres">
      <dgm:prSet presAssocID="{BB996B3D-C99E-4EAA-9C42-C5DD18C92D0A}" presName="parentLin" presStyleCnt="0"/>
      <dgm:spPr/>
    </dgm:pt>
    <dgm:pt modelId="{E97149B8-125B-4CF3-AF13-CEA799550EED}" type="pres">
      <dgm:prSet presAssocID="{BB996B3D-C99E-4EAA-9C42-C5DD18C92D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DE5EEE-E2A6-43D3-915C-1183D89E974A}" type="pres">
      <dgm:prSet presAssocID="{BB996B3D-C99E-4EAA-9C42-C5DD18C92D0A}" presName="parentText" presStyleLbl="node1" presStyleIdx="0" presStyleCnt="3" custScaleX="109368" custScaleY="54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7D764-DB8D-4AC0-BE29-15D64C76D383}" type="pres">
      <dgm:prSet presAssocID="{BB996B3D-C99E-4EAA-9C42-C5DD18C92D0A}" presName="negativeSpace" presStyleCnt="0"/>
      <dgm:spPr/>
    </dgm:pt>
    <dgm:pt modelId="{E6B28D78-CB25-4552-880D-EA3FA792664D}" type="pres">
      <dgm:prSet presAssocID="{BB996B3D-C99E-4EAA-9C42-C5DD18C92D0A}" presName="childText" presStyleLbl="conFgAcc1" presStyleIdx="0" presStyleCnt="3" custAng="174023" custScaleX="86709" custScaleY="142589" custLinFactNeighborX="5699" custLinFactNeighborY="12647">
        <dgm:presLayoutVars>
          <dgm:bulletEnabled val="1"/>
        </dgm:presLayoutVars>
      </dgm:prSet>
      <dgm:spPr>
        <a:noFill/>
        <a:ln>
          <a:noFill/>
        </a:ln>
      </dgm:spPr>
    </dgm:pt>
    <dgm:pt modelId="{565A5102-30CB-4EBC-93B0-4355847D4E92}" type="pres">
      <dgm:prSet presAssocID="{11FFA5E5-DA5F-4179-A1DA-BFBB4B9A4A56}" presName="spaceBetweenRectangles" presStyleCnt="0"/>
      <dgm:spPr/>
    </dgm:pt>
    <dgm:pt modelId="{EFE8F38C-0503-4AAB-BBC5-E16C68F813DE}" type="pres">
      <dgm:prSet presAssocID="{71765B19-DA1C-4385-9E75-62FD99398879}" presName="parentLin" presStyleCnt="0"/>
      <dgm:spPr/>
    </dgm:pt>
    <dgm:pt modelId="{28FBDECF-B78B-421A-9358-6A2F76B3826B}" type="pres">
      <dgm:prSet presAssocID="{71765B19-DA1C-4385-9E75-62FD9939887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A98336-32B1-49C5-8BAF-614D5F75745F}" type="pres">
      <dgm:prSet presAssocID="{71765B19-DA1C-4385-9E75-62FD99398879}" presName="parentText" presStyleLbl="node1" presStyleIdx="1" presStyleCnt="3" custScaleX="109368" custScaleY="52229" custLinFactNeighborX="7713" custLinFactNeighborY="-434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349E4-600D-41D8-8D7F-EBFA783A9AAD}" type="pres">
      <dgm:prSet presAssocID="{71765B19-DA1C-4385-9E75-62FD99398879}" presName="negativeSpace" presStyleCnt="0"/>
      <dgm:spPr/>
    </dgm:pt>
    <dgm:pt modelId="{23B2C2B8-D8C0-4B54-80F1-7705841BBE95}" type="pres">
      <dgm:prSet presAssocID="{71765B19-DA1C-4385-9E75-62FD99398879}" presName="childText" presStyleLbl="conFgAcc1" presStyleIdx="1" presStyleCnt="3" custAng="332240" custScaleX="80057" custScaleY="132499" custLinFactY="4090" custLinFactNeighborX="4427" custLinFactNeighborY="100000">
        <dgm:presLayoutVars>
          <dgm:bulletEnabled val="1"/>
        </dgm:presLayoutVars>
      </dgm:prSet>
      <dgm:spPr>
        <a:noFill/>
        <a:ln>
          <a:noFill/>
        </a:ln>
      </dgm:spPr>
    </dgm:pt>
    <dgm:pt modelId="{6EDB03F7-B038-4154-9A5A-1E788F5912A2}" type="pres">
      <dgm:prSet presAssocID="{F8841E1C-BDB3-47C0-BDF6-DC753D20DBD2}" presName="spaceBetweenRectangles" presStyleCnt="0"/>
      <dgm:spPr/>
    </dgm:pt>
    <dgm:pt modelId="{3DC5D639-9C1D-4508-BBF1-CCCC7FB9E3C3}" type="pres">
      <dgm:prSet presAssocID="{D5F7967B-838C-49CA-8AEC-21B534D89E41}" presName="parentLin" presStyleCnt="0"/>
      <dgm:spPr/>
    </dgm:pt>
    <dgm:pt modelId="{C6DD1AC0-E3E5-4AD7-A9E3-B090713C973A}" type="pres">
      <dgm:prSet presAssocID="{D5F7967B-838C-49CA-8AEC-21B534D89E4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55200E-770A-4929-859E-CCF5F062BCB8}" type="pres">
      <dgm:prSet presAssocID="{D5F7967B-838C-49CA-8AEC-21B534D89E41}" presName="parentText" presStyleLbl="node1" presStyleIdx="2" presStyleCnt="3" custScaleX="109424" custScaleY="53089" custLinFactNeighborX="1945" custLinFactNeighborY="-80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A5795-CB5A-4B4D-AB13-C5D27317B218}" type="pres">
      <dgm:prSet presAssocID="{D5F7967B-838C-49CA-8AEC-21B534D89E41}" presName="negativeSpace" presStyleCnt="0"/>
      <dgm:spPr/>
    </dgm:pt>
    <dgm:pt modelId="{B4E1B880-E18D-46F2-BE92-85DDBB2FAB35}" type="pres">
      <dgm:prSet presAssocID="{D5F7967B-838C-49CA-8AEC-21B534D89E41}" presName="childText" presStyleLbl="conFgAcc1" presStyleIdx="2" presStyleCnt="3" custAng="329009" custScaleX="88993" custScaleY="142589" custLinFactNeighborX="5329" custLinFactNeighborY="344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4009346C-2D29-4A47-A84C-70B6E1DAC78A}" type="presOf" srcId="{BA3F0C4B-2444-4116-8EB5-EB2E895E695D}" destId="{AB14E119-5AE0-4182-AC21-CE1A22132265}" srcOrd="0" destOrd="0" presId="urn:microsoft.com/office/officeart/2005/8/layout/list1"/>
    <dgm:cxn modelId="{A03DC86B-2A8B-49F0-97B4-CD5A9C0DCC9A}" srcId="{BA3F0C4B-2444-4116-8EB5-EB2E895E695D}" destId="{71765B19-DA1C-4385-9E75-62FD99398879}" srcOrd="1" destOrd="0" parTransId="{107DC875-22FB-464B-A068-56F1DC0BC94E}" sibTransId="{F8841E1C-BDB3-47C0-BDF6-DC753D20DBD2}"/>
    <dgm:cxn modelId="{072635C3-3597-4F12-9202-5B46195CDFAD}" type="presOf" srcId="{BB996B3D-C99E-4EAA-9C42-C5DD18C92D0A}" destId="{09DE5EEE-E2A6-43D3-915C-1183D89E974A}" srcOrd="1" destOrd="0" presId="urn:microsoft.com/office/officeart/2005/8/layout/list1"/>
    <dgm:cxn modelId="{047A0606-075D-4AF9-8223-971A63E29EF2}" type="presOf" srcId="{71765B19-DA1C-4385-9E75-62FD99398879}" destId="{28FBDECF-B78B-421A-9358-6A2F76B3826B}" srcOrd="0" destOrd="0" presId="urn:microsoft.com/office/officeart/2005/8/layout/list1"/>
    <dgm:cxn modelId="{FBE7735A-1539-4B3B-8B94-178ECE465B8C}" type="presOf" srcId="{D5F7967B-838C-49CA-8AEC-21B534D89E41}" destId="{C6DD1AC0-E3E5-4AD7-A9E3-B090713C973A}" srcOrd="0" destOrd="0" presId="urn:microsoft.com/office/officeart/2005/8/layout/list1"/>
    <dgm:cxn modelId="{1218CC5F-6EAF-4B4E-94EB-58EFB74EBACE}" type="presOf" srcId="{BB996B3D-C99E-4EAA-9C42-C5DD18C92D0A}" destId="{E97149B8-125B-4CF3-AF13-CEA799550EED}" srcOrd="0" destOrd="0" presId="urn:microsoft.com/office/officeart/2005/8/layout/list1"/>
    <dgm:cxn modelId="{F160BC90-FABE-4D96-8036-C637655FD5DC}" type="presOf" srcId="{71765B19-DA1C-4385-9E75-62FD99398879}" destId="{3CA98336-32B1-49C5-8BAF-614D5F75745F}" srcOrd="1" destOrd="0" presId="urn:microsoft.com/office/officeart/2005/8/layout/list1"/>
    <dgm:cxn modelId="{97F6EFDD-912C-4152-A352-A4F1F7F2EE08}" srcId="{BA3F0C4B-2444-4116-8EB5-EB2E895E695D}" destId="{D5F7967B-838C-49CA-8AEC-21B534D89E41}" srcOrd="2" destOrd="0" parTransId="{F463B47D-E730-43BE-85C4-B1FFB9E0B836}" sibTransId="{4FD1719F-3D54-4E14-8928-D31AA8C740C2}"/>
    <dgm:cxn modelId="{CDE6F27D-5E8F-4FC3-8743-7465259043A6}" type="presOf" srcId="{D5F7967B-838C-49CA-8AEC-21B534D89E41}" destId="{B655200E-770A-4929-859E-CCF5F062BCB8}" srcOrd="1" destOrd="0" presId="urn:microsoft.com/office/officeart/2005/8/layout/list1"/>
    <dgm:cxn modelId="{AF545923-A568-4F11-AD27-D8F5CA5C9E52}" srcId="{BA3F0C4B-2444-4116-8EB5-EB2E895E695D}" destId="{BB996B3D-C99E-4EAA-9C42-C5DD18C92D0A}" srcOrd="0" destOrd="0" parTransId="{71E80CEA-4BDC-469B-B1D6-759147F29E9E}" sibTransId="{11FFA5E5-DA5F-4179-A1DA-BFBB4B9A4A56}"/>
    <dgm:cxn modelId="{CA75A7A1-C7D6-43DE-BE79-46831AE3B516}" type="presParOf" srcId="{AB14E119-5AE0-4182-AC21-CE1A22132265}" destId="{8719CD7E-9A19-44F4-9017-FE3ED0AC8C4A}" srcOrd="0" destOrd="0" presId="urn:microsoft.com/office/officeart/2005/8/layout/list1"/>
    <dgm:cxn modelId="{646E7888-888C-431B-AC59-FF47892691FD}" type="presParOf" srcId="{8719CD7E-9A19-44F4-9017-FE3ED0AC8C4A}" destId="{E97149B8-125B-4CF3-AF13-CEA799550EED}" srcOrd="0" destOrd="0" presId="urn:microsoft.com/office/officeart/2005/8/layout/list1"/>
    <dgm:cxn modelId="{E1482F2E-45D2-45D6-B899-9EFB1B9A9441}" type="presParOf" srcId="{8719CD7E-9A19-44F4-9017-FE3ED0AC8C4A}" destId="{09DE5EEE-E2A6-43D3-915C-1183D89E974A}" srcOrd="1" destOrd="0" presId="urn:microsoft.com/office/officeart/2005/8/layout/list1"/>
    <dgm:cxn modelId="{F57D2908-BFE1-4FA6-AE77-229BFA1B8939}" type="presParOf" srcId="{AB14E119-5AE0-4182-AC21-CE1A22132265}" destId="{2057D764-DB8D-4AC0-BE29-15D64C76D383}" srcOrd="1" destOrd="0" presId="urn:microsoft.com/office/officeart/2005/8/layout/list1"/>
    <dgm:cxn modelId="{72B1BCCF-0B0C-4D9D-8AD5-C46692A62ADB}" type="presParOf" srcId="{AB14E119-5AE0-4182-AC21-CE1A22132265}" destId="{E6B28D78-CB25-4552-880D-EA3FA792664D}" srcOrd="2" destOrd="0" presId="urn:microsoft.com/office/officeart/2005/8/layout/list1"/>
    <dgm:cxn modelId="{3047E212-FFA9-4167-A1D2-44468A54F3FE}" type="presParOf" srcId="{AB14E119-5AE0-4182-AC21-CE1A22132265}" destId="{565A5102-30CB-4EBC-93B0-4355847D4E92}" srcOrd="3" destOrd="0" presId="urn:microsoft.com/office/officeart/2005/8/layout/list1"/>
    <dgm:cxn modelId="{2F1B3DBA-B491-4427-A5AE-AE95B1F497CA}" type="presParOf" srcId="{AB14E119-5AE0-4182-AC21-CE1A22132265}" destId="{EFE8F38C-0503-4AAB-BBC5-E16C68F813DE}" srcOrd="4" destOrd="0" presId="urn:microsoft.com/office/officeart/2005/8/layout/list1"/>
    <dgm:cxn modelId="{4C351E39-89BA-48C9-B0B6-966A64E06D18}" type="presParOf" srcId="{EFE8F38C-0503-4AAB-BBC5-E16C68F813DE}" destId="{28FBDECF-B78B-421A-9358-6A2F76B3826B}" srcOrd="0" destOrd="0" presId="urn:microsoft.com/office/officeart/2005/8/layout/list1"/>
    <dgm:cxn modelId="{2F6AAFD1-7D0B-4824-86B1-71005D004616}" type="presParOf" srcId="{EFE8F38C-0503-4AAB-BBC5-E16C68F813DE}" destId="{3CA98336-32B1-49C5-8BAF-614D5F75745F}" srcOrd="1" destOrd="0" presId="urn:microsoft.com/office/officeart/2005/8/layout/list1"/>
    <dgm:cxn modelId="{4A3ADF6F-12EB-43F9-A09A-208B9F4D3ADC}" type="presParOf" srcId="{AB14E119-5AE0-4182-AC21-CE1A22132265}" destId="{77E349E4-600D-41D8-8D7F-EBFA783A9AAD}" srcOrd="5" destOrd="0" presId="urn:microsoft.com/office/officeart/2005/8/layout/list1"/>
    <dgm:cxn modelId="{06D70024-B74A-4A49-817A-DA55D8D37203}" type="presParOf" srcId="{AB14E119-5AE0-4182-AC21-CE1A22132265}" destId="{23B2C2B8-D8C0-4B54-80F1-7705841BBE95}" srcOrd="6" destOrd="0" presId="urn:microsoft.com/office/officeart/2005/8/layout/list1"/>
    <dgm:cxn modelId="{E18BDC02-1183-4334-99E8-C4D7A8484297}" type="presParOf" srcId="{AB14E119-5AE0-4182-AC21-CE1A22132265}" destId="{6EDB03F7-B038-4154-9A5A-1E788F5912A2}" srcOrd="7" destOrd="0" presId="urn:microsoft.com/office/officeart/2005/8/layout/list1"/>
    <dgm:cxn modelId="{23B59FD6-0377-4CE9-B95E-F0E27DF66952}" type="presParOf" srcId="{AB14E119-5AE0-4182-AC21-CE1A22132265}" destId="{3DC5D639-9C1D-4508-BBF1-CCCC7FB9E3C3}" srcOrd="8" destOrd="0" presId="urn:microsoft.com/office/officeart/2005/8/layout/list1"/>
    <dgm:cxn modelId="{C8F6C5B8-E74D-4559-8E0F-3764BA566DE3}" type="presParOf" srcId="{3DC5D639-9C1D-4508-BBF1-CCCC7FB9E3C3}" destId="{C6DD1AC0-E3E5-4AD7-A9E3-B090713C973A}" srcOrd="0" destOrd="0" presId="urn:microsoft.com/office/officeart/2005/8/layout/list1"/>
    <dgm:cxn modelId="{F4BCD303-0404-47BE-80F2-FE5C5B10E172}" type="presParOf" srcId="{3DC5D639-9C1D-4508-BBF1-CCCC7FB9E3C3}" destId="{B655200E-770A-4929-859E-CCF5F062BCB8}" srcOrd="1" destOrd="0" presId="urn:microsoft.com/office/officeart/2005/8/layout/list1"/>
    <dgm:cxn modelId="{A2ACC162-1B66-476F-8A2F-7A920894EBE7}" type="presParOf" srcId="{AB14E119-5AE0-4182-AC21-CE1A22132265}" destId="{C98A5795-CB5A-4B4D-AB13-C5D27317B218}" srcOrd="9" destOrd="0" presId="urn:microsoft.com/office/officeart/2005/8/layout/list1"/>
    <dgm:cxn modelId="{7C01ADE2-1DB1-4058-ADBA-D04E71EBD9A8}" type="presParOf" srcId="{AB14E119-5AE0-4182-AC21-CE1A22132265}" destId="{B4E1B880-E18D-46F2-BE92-85DDBB2FAB35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04C6C2-4BCE-4C93-B373-A8EFB821173F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ABFBA2-3308-4611-909E-B53F9B0E3B4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Центр «Мой бизнес»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г. Анадырь, </a:t>
          </a:r>
          <a:r>
            <a:rPr lang="ru-RU" sz="1200" b="0" dirty="0" err="1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Тевлянто</a:t>
          </a:r>
          <a:r>
            <a:rPr lang="ru-RU" sz="1200" b="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, 1</a:t>
          </a:r>
          <a:endParaRPr lang="en-US" sz="1200" b="0" dirty="0">
            <a:solidFill>
              <a:schemeClr val="tx1">
                <a:lumMod val="75000"/>
                <a:lumOff val="25000"/>
              </a:schemeClr>
            </a:solidFill>
            <a:latin typeface="TT Commons DemiBold" panose="02000506030000020004" pitchFamily="2" charset="-5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бесплатная горячая линия: </a:t>
          </a:r>
          <a:r>
            <a:rPr lang="ru-RU" sz="1200" b="1" dirty="0">
              <a:solidFill>
                <a:srgbClr val="FF0000"/>
              </a:solidFill>
              <a:latin typeface="TT Commons DemiBold" panose="02000506030000020004" pitchFamily="2" charset="-52"/>
            </a:rPr>
            <a:t>8-800-2010-800</a:t>
          </a:r>
          <a:endParaRPr lang="en-US" sz="1200" b="1" dirty="0">
            <a:solidFill>
              <a:srgbClr val="FF0000"/>
            </a:solidFill>
            <a:latin typeface="TT Commons DemiBold" panose="02000506030000020004" pitchFamily="2" charset="-5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T Commons Light" panose="02000506020000020004" pitchFamily="2" charset="-52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>
            <a:latin typeface="TT Commons Light" panose="02000506020000020004" pitchFamily="2" charset="-52"/>
          </a:endParaRPr>
        </a:p>
      </dgm:t>
    </dgm:pt>
    <dgm:pt modelId="{52D4E308-6AD5-4418-90BF-40B6F360550D}" type="parTrans" cxnId="{614F239D-40D3-4CC3-A402-AEDE1B1F0E75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5B252702-2209-403D-8282-8DAB1B3F9ED1}" type="sibTrans" cxnId="{614F239D-40D3-4CC3-A402-AEDE1B1F0E75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B2C47FDF-4EE4-4085-A392-DFF64009E03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0" dirty="0">
              <a:latin typeface="TT Commons Medium" panose="02000806030000020004" pitchFamily="2" charset="-52"/>
            </a:rPr>
            <a:t>Промышленный парк</a:t>
          </a:r>
        </a:p>
      </dgm:t>
    </dgm:pt>
    <dgm:pt modelId="{650A9C34-EB0C-4E1E-BCA5-DAADF53EC568}" type="sibTrans" cxnId="{CA537EAF-7BB6-43B3-AF6B-E85C1D5E0A03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CB1CAC2A-84C6-4BE0-A78C-F85B9422A334}" type="parTrans" cxnId="{CA537EAF-7BB6-43B3-AF6B-E85C1D5E0A03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CFE6D4E4-A6DB-4AD9-9771-D749E24DC21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 err="1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Микрофинансовая</a:t>
          </a: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 организация</a:t>
          </a:r>
        </a:p>
      </dgm:t>
    </dgm:pt>
    <dgm:pt modelId="{313245A1-41C0-4E77-9E24-BD3C4ADF68AC}" type="parTrans" cxnId="{CD3C3242-455A-4AE2-A752-73EBC785A4B9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4CFFA3B4-ED7A-46A7-9034-2A9FA5152379}" type="sibTrans" cxnId="{CD3C3242-455A-4AE2-A752-73EBC785A4B9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76BD3B64-E682-4647-87D5-081C2605499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Региональная гарантийная организация</a:t>
          </a:r>
        </a:p>
      </dgm:t>
    </dgm:pt>
    <dgm:pt modelId="{0C0059DB-D281-4A91-B21A-98D853ACD72A}" type="parTrans" cxnId="{52E65DAB-33C6-483C-BE62-638CB8E83DA9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89EE0892-E011-4595-98EC-B2B22C523551}" type="sibTrans" cxnId="{52E65DAB-33C6-483C-BE62-638CB8E83DA9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DF57DB82-0E9D-4004-A37A-6C7C0340682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 поддержки предпринимательства</a:t>
          </a:r>
        </a:p>
      </dgm:t>
    </dgm:pt>
    <dgm:pt modelId="{5D6462AB-F829-434C-8497-783F4BFC69C9}" type="parTrans" cxnId="{309FE0C7-B1E9-40FF-A370-8F13A09153EE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B2EC72AE-4C08-4681-AD88-E35707269B17}" type="sibTrans" cxnId="{309FE0C7-B1E9-40FF-A370-8F13A09153EE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CDC7956C-FA41-47A2-B2C3-8F0BD1A8BF6F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Центра поддержки экспорта</a:t>
          </a:r>
        </a:p>
      </dgm:t>
    </dgm:pt>
    <dgm:pt modelId="{1440733D-FD87-4CBA-AB01-38E860A50B66}" type="parTrans" cxnId="{71E0E890-8AF3-44AD-852A-841A4A58A854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DDC217E2-A02E-48FF-92AA-000ECD31C12F}" type="sibTrans" cxnId="{71E0E890-8AF3-44AD-852A-841A4A58A854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AFEA04E5-8421-473A-B02F-FE1462E3A48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Центра народных </a:t>
          </a:r>
          <a:r>
            <a:rPr lang="ru-RU" sz="1200" b="0" kern="1200" dirty="0" smtClean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 художественных </a:t>
          </a: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промыслов</a:t>
          </a:r>
        </a:p>
      </dgm:t>
    </dgm:pt>
    <dgm:pt modelId="{30C471C7-D055-4CA9-A3BA-E92CA0575F5C}" type="parTrans" cxnId="{3E33C36A-9DCC-4343-91C7-B6AEF9C1F81D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A5D19B15-F9BF-41C3-85B5-FD894BDAEF6A}" type="sibTrans" cxnId="{3E33C36A-9DCC-4343-91C7-B6AEF9C1F81D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36AC2333-E77C-4D19-828D-683CD042F7E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Центра компетенций </a:t>
          </a:r>
          <a:r>
            <a:rPr lang="ru-RU" sz="1200" b="0" kern="1200" dirty="0" err="1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сельхозкооперации</a:t>
          </a:r>
          <a:endParaRPr lang="ru-RU" sz="1200" b="0" kern="1200" dirty="0">
            <a:solidFill>
              <a:prstClr val="white"/>
            </a:solidFill>
            <a:latin typeface="TT Commons Medium" panose="02000806030000020004" pitchFamily="2" charset="-52"/>
            <a:ea typeface="+mn-ea"/>
            <a:cs typeface="+mn-cs"/>
          </a:endParaRPr>
        </a:p>
      </dgm:t>
    </dgm:pt>
    <dgm:pt modelId="{A185CC19-12E2-4F90-835D-74841B048320}" type="parTrans" cxnId="{316164B2-E3F1-4E9B-AFC4-B4ABE472C65A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27117F66-EDE6-41D2-8841-D62A3F8D4C15}" type="sibTrans" cxnId="{316164B2-E3F1-4E9B-AFC4-B4ABE472C65A}">
      <dgm:prSet/>
      <dgm:spPr/>
      <dgm:t>
        <a:bodyPr/>
        <a:lstStyle/>
        <a:p>
          <a:endParaRPr lang="ru-RU">
            <a:latin typeface="TT Commons Light" panose="02000506020000020004" pitchFamily="2" charset="-52"/>
          </a:endParaRPr>
        </a:p>
      </dgm:t>
    </dgm:pt>
    <dgm:pt modelId="{C2B8A02B-CA66-4895-BB04-BFAD90984BFB}" type="pres">
      <dgm:prSet presAssocID="{C304C6C2-4BCE-4C93-B373-A8EFB82117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96B06-2A4E-4740-A283-754FEE547DB4}" type="pres">
      <dgm:prSet presAssocID="{23ABFBA2-3308-4611-909E-B53F9B0E3B43}" presName="compNode" presStyleCnt="0"/>
      <dgm:spPr/>
    </dgm:pt>
    <dgm:pt modelId="{706999DA-356D-4585-B876-736BAD6A0BF8}" type="pres">
      <dgm:prSet presAssocID="{23ABFBA2-3308-4611-909E-B53F9B0E3B43}" presName="aNode" presStyleLbl="bgShp" presStyleIdx="0" presStyleCnt="1" custAng="0" custLinFactNeighborX="-728" custLinFactNeighborY="-3051"/>
      <dgm:spPr/>
      <dgm:t>
        <a:bodyPr/>
        <a:lstStyle/>
        <a:p>
          <a:endParaRPr lang="ru-RU"/>
        </a:p>
      </dgm:t>
    </dgm:pt>
    <dgm:pt modelId="{C0BA311C-DD91-44DE-8646-CC2A41413FFC}" type="pres">
      <dgm:prSet presAssocID="{23ABFBA2-3308-4611-909E-B53F9B0E3B43}" presName="textNode" presStyleLbl="bgShp" presStyleIdx="0" presStyleCnt="1"/>
      <dgm:spPr/>
      <dgm:t>
        <a:bodyPr/>
        <a:lstStyle/>
        <a:p>
          <a:endParaRPr lang="ru-RU"/>
        </a:p>
      </dgm:t>
    </dgm:pt>
    <dgm:pt modelId="{64D3F2AE-E768-4FD2-A98A-572F5B6DB9E6}" type="pres">
      <dgm:prSet presAssocID="{23ABFBA2-3308-4611-909E-B53F9B0E3B43}" presName="compChildNode" presStyleCnt="0"/>
      <dgm:spPr/>
    </dgm:pt>
    <dgm:pt modelId="{06F6C4AC-2BA6-4231-90D3-06FFFDD7A987}" type="pres">
      <dgm:prSet presAssocID="{23ABFBA2-3308-4611-909E-B53F9B0E3B43}" presName="theInnerList" presStyleCnt="0"/>
      <dgm:spPr/>
    </dgm:pt>
    <dgm:pt modelId="{7B97C337-A7D2-4307-B2E9-0EB32806749A}" type="pres">
      <dgm:prSet presAssocID="{B2C47FDF-4EE4-4085-A392-DFF64009E033}" presName="childNode" presStyleLbl="node1" presStyleIdx="0" presStyleCnt="7" custScaleX="97932" custScaleY="49059" custLinFactY="-145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43427-56C3-4FF3-AD5F-BC53E64DADAE}" type="pres">
      <dgm:prSet presAssocID="{B2C47FDF-4EE4-4085-A392-DFF64009E033}" presName="aSpace2" presStyleCnt="0"/>
      <dgm:spPr/>
    </dgm:pt>
    <dgm:pt modelId="{7749999A-0F29-489A-96E4-9A6C35CD1559}" type="pres">
      <dgm:prSet presAssocID="{CFE6D4E4-A6DB-4AD9-9771-D749E24DC215}" presName="childNode" presStyleLbl="node1" presStyleIdx="1" presStyleCnt="7" custScaleX="97932" custScaleY="49059" custLinFactY="-145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19044-EC44-4C08-8687-E936451DEC35}" type="pres">
      <dgm:prSet presAssocID="{CFE6D4E4-A6DB-4AD9-9771-D749E24DC215}" presName="aSpace2" presStyleCnt="0"/>
      <dgm:spPr/>
    </dgm:pt>
    <dgm:pt modelId="{53E44CBE-1695-40F4-B993-2F0CD449CCAE}" type="pres">
      <dgm:prSet presAssocID="{76BD3B64-E682-4647-87D5-081C26054990}" presName="childNode" presStyleLbl="node1" presStyleIdx="2" presStyleCnt="7" custScaleX="97932" custScaleY="49059" custLinFactY="-145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DF556-C586-4B74-9D2F-06786F5AE7EF}" type="pres">
      <dgm:prSet presAssocID="{76BD3B64-E682-4647-87D5-081C26054990}" presName="aSpace2" presStyleCnt="0"/>
      <dgm:spPr/>
    </dgm:pt>
    <dgm:pt modelId="{B3ADB084-5D4C-4B5E-BB05-B7E9BF31A8DC}" type="pres">
      <dgm:prSet presAssocID="{DF57DB82-0E9D-4004-A37A-6C7C0340682A}" presName="childNode" presStyleLbl="node1" presStyleIdx="3" presStyleCnt="7" custScaleX="97932" custScaleY="49059" custLinFactY="-145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FCE5C-D75A-4BB2-8E59-B9BF92BED10F}" type="pres">
      <dgm:prSet presAssocID="{DF57DB82-0E9D-4004-A37A-6C7C0340682A}" presName="aSpace2" presStyleCnt="0"/>
      <dgm:spPr/>
    </dgm:pt>
    <dgm:pt modelId="{F927624C-F659-4C0A-8BDC-3B70BC0B6076}" type="pres">
      <dgm:prSet presAssocID="{CDC7956C-FA41-47A2-B2C3-8F0BD1A8BF6F}" presName="childNode" presStyleLbl="node1" presStyleIdx="4" presStyleCnt="7" custScaleX="97932" custScaleY="49059" custLinFactNeighborY="-1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3CA2A-121A-4E30-886A-44DDA05946FD}" type="pres">
      <dgm:prSet presAssocID="{CDC7956C-FA41-47A2-B2C3-8F0BD1A8BF6F}" presName="aSpace2" presStyleCnt="0"/>
      <dgm:spPr/>
    </dgm:pt>
    <dgm:pt modelId="{8DA3E3E9-600A-420D-ABF3-63EACA5B4373}" type="pres">
      <dgm:prSet presAssocID="{AFEA04E5-8421-473A-B02F-FE1462E3A481}" presName="childNode" presStyleLbl="node1" presStyleIdx="5" presStyleCnt="7" custScaleX="97932" custScaleY="49059" custLinFactNeighborY="-1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3B9C-2254-47BA-8237-77E8F9FCE823}" type="pres">
      <dgm:prSet presAssocID="{AFEA04E5-8421-473A-B02F-FE1462E3A481}" presName="aSpace2" presStyleCnt="0"/>
      <dgm:spPr/>
    </dgm:pt>
    <dgm:pt modelId="{4177C752-3FDC-4F9B-BDD3-96CF83748F35}" type="pres">
      <dgm:prSet presAssocID="{36AC2333-E77C-4D19-828D-683CD042F7E6}" presName="childNode" presStyleLbl="node1" presStyleIdx="6" presStyleCnt="7" custScaleX="97932" custScaleY="49059" custLinFactNeighborY="-13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0E477-138B-412E-A212-22BF78D1DCD1}" type="presOf" srcId="{CDC7956C-FA41-47A2-B2C3-8F0BD1A8BF6F}" destId="{F927624C-F659-4C0A-8BDC-3B70BC0B6076}" srcOrd="0" destOrd="0" presId="urn:microsoft.com/office/officeart/2005/8/layout/lProcess2"/>
    <dgm:cxn modelId="{7375067A-1AF1-46A5-ACEC-AF388A047534}" type="presOf" srcId="{CFE6D4E4-A6DB-4AD9-9771-D749E24DC215}" destId="{7749999A-0F29-489A-96E4-9A6C35CD1559}" srcOrd="0" destOrd="0" presId="urn:microsoft.com/office/officeart/2005/8/layout/lProcess2"/>
    <dgm:cxn modelId="{BC6C3A1D-D8E5-4FDA-8D67-626BAC536476}" type="presOf" srcId="{C304C6C2-4BCE-4C93-B373-A8EFB821173F}" destId="{C2B8A02B-CA66-4895-BB04-BFAD90984BFB}" srcOrd="0" destOrd="0" presId="urn:microsoft.com/office/officeart/2005/8/layout/lProcess2"/>
    <dgm:cxn modelId="{309FE0C7-B1E9-40FF-A370-8F13A09153EE}" srcId="{23ABFBA2-3308-4611-909E-B53F9B0E3B43}" destId="{DF57DB82-0E9D-4004-A37A-6C7C0340682A}" srcOrd="3" destOrd="0" parTransId="{5D6462AB-F829-434C-8497-783F4BFC69C9}" sibTransId="{B2EC72AE-4C08-4681-AD88-E35707269B17}"/>
    <dgm:cxn modelId="{614F239D-40D3-4CC3-A402-AEDE1B1F0E75}" srcId="{C304C6C2-4BCE-4C93-B373-A8EFB821173F}" destId="{23ABFBA2-3308-4611-909E-B53F9B0E3B43}" srcOrd="0" destOrd="0" parTransId="{52D4E308-6AD5-4418-90BF-40B6F360550D}" sibTransId="{5B252702-2209-403D-8282-8DAB1B3F9ED1}"/>
    <dgm:cxn modelId="{CA537EAF-7BB6-43B3-AF6B-E85C1D5E0A03}" srcId="{23ABFBA2-3308-4611-909E-B53F9B0E3B43}" destId="{B2C47FDF-4EE4-4085-A392-DFF64009E033}" srcOrd="0" destOrd="0" parTransId="{CB1CAC2A-84C6-4BE0-A78C-F85B9422A334}" sibTransId="{650A9C34-EB0C-4E1E-BCA5-DAADF53EC568}"/>
    <dgm:cxn modelId="{71E0E890-8AF3-44AD-852A-841A4A58A854}" srcId="{23ABFBA2-3308-4611-909E-B53F9B0E3B43}" destId="{CDC7956C-FA41-47A2-B2C3-8F0BD1A8BF6F}" srcOrd="4" destOrd="0" parTransId="{1440733D-FD87-4CBA-AB01-38E860A50B66}" sibTransId="{DDC217E2-A02E-48FF-92AA-000ECD31C12F}"/>
    <dgm:cxn modelId="{316164B2-E3F1-4E9B-AFC4-B4ABE472C65A}" srcId="{23ABFBA2-3308-4611-909E-B53F9B0E3B43}" destId="{36AC2333-E77C-4D19-828D-683CD042F7E6}" srcOrd="6" destOrd="0" parTransId="{A185CC19-12E2-4F90-835D-74841B048320}" sibTransId="{27117F66-EDE6-41D2-8841-D62A3F8D4C15}"/>
    <dgm:cxn modelId="{CB0C32E8-4C67-4B13-B10E-3E5FEECA4B98}" type="presOf" srcId="{DF57DB82-0E9D-4004-A37A-6C7C0340682A}" destId="{B3ADB084-5D4C-4B5E-BB05-B7E9BF31A8DC}" srcOrd="0" destOrd="0" presId="urn:microsoft.com/office/officeart/2005/8/layout/lProcess2"/>
    <dgm:cxn modelId="{D9E490BC-9452-4F3B-A415-357E86A2D049}" type="presOf" srcId="{B2C47FDF-4EE4-4085-A392-DFF64009E033}" destId="{7B97C337-A7D2-4307-B2E9-0EB32806749A}" srcOrd="0" destOrd="0" presId="urn:microsoft.com/office/officeart/2005/8/layout/lProcess2"/>
    <dgm:cxn modelId="{4FBFD612-8B14-4AED-9DED-FA50F09FF060}" type="presOf" srcId="{76BD3B64-E682-4647-87D5-081C26054990}" destId="{53E44CBE-1695-40F4-B993-2F0CD449CCAE}" srcOrd="0" destOrd="0" presId="urn:microsoft.com/office/officeart/2005/8/layout/lProcess2"/>
    <dgm:cxn modelId="{ADD4D757-6CA2-4DA6-B8D0-49A621687AA7}" type="presOf" srcId="{36AC2333-E77C-4D19-828D-683CD042F7E6}" destId="{4177C752-3FDC-4F9B-BDD3-96CF83748F35}" srcOrd="0" destOrd="0" presId="urn:microsoft.com/office/officeart/2005/8/layout/lProcess2"/>
    <dgm:cxn modelId="{7E885894-AA59-4FA0-B5F1-78BD2D943FBD}" type="presOf" srcId="{AFEA04E5-8421-473A-B02F-FE1462E3A481}" destId="{8DA3E3E9-600A-420D-ABF3-63EACA5B4373}" srcOrd="0" destOrd="0" presId="urn:microsoft.com/office/officeart/2005/8/layout/lProcess2"/>
    <dgm:cxn modelId="{3E33C36A-9DCC-4343-91C7-B6AEF9C1F81D}" srcId="{23ABFBA2-3308-4611-909E-B53F9B0E3B43}" destId="{AFEA04E5-8421-473A-B02F-FE1462E3A481}" srcOrd="5" destOrd="0" parTransId="{30C471C7-D055-4CA9-A3BA-E92CA0575F5C}" sibTransId="{A5D19B15-F9BF-41C3-85B5-FD894BDAEF6A}"/>
    <dgm:cxn modelId="{CD3C3242-455A-4AE2-A752-73EBC785A4B9}" srcId="{23ABFBA2-3308-4611-909E-B53F9B0E3B43}" destId="{CFE6D4E4-A6DB-4AD9-9771-D749E24DC215}" srcOrd="1" destOrd="0" parTransId="{313245A1-41C0-4E77-9E24-BD3C4ADF68AC}" sibTransId="{4CFFA3B4-ED7A-46A7-9034-2A9FA5152379}"/>
    <dgm:cxn modelId="{52E65DAB-33C6-483C-BE62-638CB8E83DA9}" srcId="{23ABFBA2-3308-4611-909E-B53F9B0E3B43}" destId="{76BD3B64-E682-4647-87D5-081C26054990}" srcOrd="2" destOrd="0" parTransId="{0C0059DB-D281-4A91-B21A-98D853ACD72A}" sibTransId="{89EE0892-E011-4595-98EC-B2B22C523551}"/>
    <dgm:cxn modelId="{6A2D4E58-5118-45EB-80B6-FDE057CF75B1}" type="presOf" srcId="{23ABFBA2-3308-4611-909E-B53F9B0E3B43}" destId="{C0BA311C-DD91-44DE-8646-CC2A41413FFC}" srcOrd="1" destOrd="0" presId="urn:microsoft.com/office/officeart/2005/8/layout/lProcess2"/>
    <dgm:cxn modelId="{DB1E5421-5FF9-45C6-BAE3-C8C27DB57386}" type="presOf" srcId="{23ABFBA2-3308-4611-909E-B53F9B0E3B43}" destId="{706999DA-356D-4585-B876-736BAD6A0BF8}" srcOrd="0" destOrd="0" presId="urn:microsoft.com/office/officeart/2005/8/layout/lProcess2"/>
    <dgm:cxn modelId="{F211561A-3ABA-4DED-AABA-380AF509E394}" type="presParOf" srcId="{C2B8A02B-CA66-4895-BB04-BFAD90984BFB}" destId="{1FA96B06-2A4E-4740-A283-754FEE547DB4}" srcOrd="0" destOrd="0" presId="urn:microsoft.com/office/officeart/2005/8/layout/lProcess2"/>
    <dgm:cxn modelId="{4B6F90F4-563C-4FF3-86AF-2ABB0AAFE3DE}" type="presParOf" srcId="{1FA96B06-2A4E-4740-A283-754FEE547DB4}" destId="{706999DA-356D-4585-B876-736BAD6A0BF8}" srcOrd="0" destOrd="0" presId="urn:microsoft.com/office/officeart/2005/8/layout/lProcess2"/>
    <dgm:cxn modelId="{76CC229A-ABB6-45FF-995B-DB39A87E8414}" type="presParOf" srcId="{1FA96B06-2A4E-4740-A283-754FEE547DB4}" destId="{C0BA311C-DD91-44DE-8646-CC2A41413FFC}" srcOrd="1" destOrd="0" presId="urn:microsoft.com/office/officeart/2005/8/layout/lProcess2"/>
    <dgm:cxn modelId="{6B0A9ED1-4EF9-45E3-B11C-D5E20E7A7197}" type="presParOf" srcId="{1FA96B06-2A4E-4740-A283-754FEE547DB4}" destId="{64D3F2AE-E768-4FD2-A98A-572F5B6DB9E6}" srcOrd="2" destOrd="0" presId="urn:microsoft.com/office/officeart/2005/8/layout/lProcess2"/>
    <dgm:cxn modelId="{7FB2441C-3A9F-4EAE-9E93-F4AC62BDB3DB}" type="presParOf" srcId="{64D3F2AE-E768-4FD2-A98A-572F5B6DB9E6}" destId="{06F6C4AC-2BA6-4231-90D3-06FFFDD7A987}" srcOrd="0" destOrd="0" presId="urn:microsoft.com/office/officeart/2005/8/layout/lProcess2"/>
    <dgm:cxn modelId="{CF845F26-34C7-4A0E-A1C4-C9B86EACDA04}" type="presParOf" srcId="{06F6C4AC-2BA6-4231-90D3-06FFFDD7A987}" destId="{7B97C337-A7D2-4307-B2E9-0EB32806749A}" srcOrd="0" destOrd="0" presId="urn:microsoft.com/office/officeart/2005/8/layout/lProcess2"/>
    <dgm:cxn modelId="{17A31164-A33B-40A0-8E10-C2CE916CA147}" type="presParOf" srcId="{06F6C4AC-2BA6-4231-90D3-06FFFDD7A987}" destId="{24543427-56C3-4FF3-AD5F-BC53E64DADAE}" srcOrd="1" destOrd="0" presId="urn:microsoft.com/office/officeart/2005/8/layout/lProcess2"/>
    <dgm:cxn modelId="{6F060F97-71AB-49A0-9B71-EA838F387E20}" type="presParOf" srcId="{06F6C4AC-2BA6-4231-90D3-06FFFDD7A987}" destId="{7749999A-0F29-489A-96E4-9A6C35CD1559}" srcOrd="2" destOrd="0" presId="urn:microsoft.com/office/officeart/2005/8/layout/lProcess2"/>
    <dgm:cxn modelId="{EDEAD0D8-26EB-4C8E-903E-824B2A24606A}" type="presParOf" srcId="{06F6C4AC-2BA6-4231-90D3-06FFFDD7A987}" destId="{90019044-EC44-4C08-8687-E936451DEC35}" srcOrd="3" destOrd="0" presId="urn:microsoft.com/office/officeart/2005/8/layout/lProcess2"/>
    <dgm:cxn modelId="{C6B35102-3952-4DBE-A05A-026A5F4FE5A7}" type="presParOf" srcId="{06F6C4AC-2BA6-4231-90D3-06FFFDD7A987}" destId="{53E44CBE-1695-40F4-B993-2F0CD449CCAE}" srcOrd="4" destOrd="0" presId="urn:microsoft.com/office/officeart/2005/8/layout/lProcess2"/>
    <dgm:cxn modelId="{60A036BB-0F93-4B4A-8882-84356F9DF00A}" type="presParOf" srcId="{06F6C4AC-2BA6-4231-90D3-06FFFDD7A987}" destId="{EDCDF556-C586-4B74-9D2F-06786F5AE7EF}" srcOrd="5" destOrd="0" presId="urn:microsoft.com/office/officeart/2005/8/layout/lProcess2"/>
    <dgm:cxn modelId="{A5E88AFA-9AA4-482D-A0A7-CEFC14A635ED}" type="presParOf" srcId="{06F6C4AC-2BA6-4231-90D3-06FFFDD7A987}" destId="{B3ADB084-5D4C-4B5E-BB05-B7E9BF31A8DC}" srcOrd="6" destOrd="0" presId="urn:microsoft.com/office/officeart/2005/8/layout/lProcess2"/>
    <dgm:cxn modelId="{F6E15187-97AB-49A6-9C6F-2ABAB4395D2C}" type="presParOf" srcId="{06F6C4AC-2BA6-4231-90D3-06FFFDD7A987}" destId="{789FCE5C-D75A-4BB2-8E59-B9BF92BED10F}" srcOrd="7" destOrd="0" presId="urn:microsoft.com/office/officeart/2005/8/layout/lProcess2"/>
    <dgm:cxn modelId="{579CE89F-A4CB-4EEA-ABB4-D41988810447}" type="presParOf" srcId="{06F6C4AC-2BA6-4231-90D3-06FFFDD7A987}" destId="{F927624C-F659-4C0A-8BDC-3B70BC0B6076}" srcOrd="8" destOrd="0" presId="urn:microsoft.com/office/officeart/2005/8/layout/lProcess2"/>
    <dgm:cxn modelId="{D4C6E8C2-3D01-4534-B64D-1267AFCE6E25}" type="presParOf" srcId="{06F6C4AC-2BA6-4231-90D3-06FFFDD7A987}" destId="{4543CA2A-121A-4E30-886A-44DDA05946FD}" srcOrd="9" destOrd="0" presId="urn:microsoft.com/office/officeart/2005/8/layout/lProcess2"/>
    <dgm:cxn modelId="{FED7ACC7-111B-4355-96AC-3CCBAB96E7A8}" type="presParOf" srcId="{06F6C4AC-2BA6-4231-90D3-06FFFDD7A987}" destId="{8DA3E3E9-600A-420D-ABF3-63EACA5B4373}" srcOrd="10" destOrd="0" presId="urn:microsoft.com/office/officeart/2005/8/layout/lProcess2"/>
    <dgm:cxn modelId="{022E1EFC-5FE9-475E-8D28-67701E4927A4}" type="presParOf" srcId="{06F6C4AC-2BA6-4231-90D3-06FFFDD7A987}" destId="{E1773B9C-2254-47BA-8237-77E8F9FCE823}" srcOrd="11" destOrd="0" presId="urn:microsoft.com/office/officeart/2005/8/layout/lProcess2"/>
    <dgm:cxn modelId="{D10BA901-61D2-431B-BC9E-F04292B6113D}" type="presParOf" srcId="{06F6C4AC-2BA6-4231-90D3-06FFFDD7A987}" destId="{4177C752-3FDC-4F9B-BDD3-96CF83748F35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03F38-7D3B-41E0-A28F-3BE63928B294}">
      <dsp:nvSpPr>
        <dsp:cNvPr id="0" name=""/>
        <dsp:cNvSpPr/>
      </dsp:nvSpPr>
      <dsp:spPr>
        <a:xfrm>
          <a:off x="1951435" y="1077011"/>
          <a:ext cx="2193129" cy="2110224"/>
        </a:xfrm>
        <a:prstGeom prst="ellipse">
          <a:avLst/>
        </a:prstGeom>
        <a:gradFill flip="none" rotWithShape="1">
          <a:gsLst>
            <a:gs pos="0">
              <a:srgbClr val="0070C0"/>
            </a:gs>
            <a:gs pos="100000">
              <a:srgbClr val="4472C4"/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ЧУКОТКА</a:t>
          </a:r>
        </a:p>
      </dsp:txBody>
      <dsp:txXfrm>
        <a:off x="2272611" y="1386046"/>
        <a:ext cx="1550777" cy="1492154"/>
      </dsp:txXfrm>
    </dsp:sp>
    <dsp:sp modelId="{D01CB176-6AEB-46B1-9D16-7A9302F09230}">
      <dsp:nvSpPr>
        <dsp:cNvPr id="0" name=""/>
        <dsp:cNvSpPr/>
      </dsp:nvSpPr>
      <dsp:spPr>
        <a:xfrm>
          <a:off x="1480270" y="696472"/>
          <a:ext cx="1121613" cy="1121613"/>
        </a:xfrm>
        <a:prstGeom prst="ellipse">
          <a:avLst/>
        </a:prstGeom>
        <a:solidFill>
          <a:schemeClr val="lt1">
            <a:hueOff val="0"/>
            <a:satOff val="0"/>
            <a:lumOff val="0"/>
            <a:alpha val="81000"/>
          </a:schemeClr>
        </a:solidFill>
        <a:ln w="38100" cap="flat" cmpd="sng" algn="ctr">
          <a:gradFill flip="none" rotWithShape="1">
            <a:gsLst>
              <a:gs pos="100000">
                <a:srgbClr val="92D050"/>
              </a:gs>
              <a:gs pos="0">
                <a:srgbClr val="00B050"/>
              </a:gs>
            </a:gsLst>
            <a:path path="rect">
              <a:fillToRect l="100000" b="100000"/>
            </a:path>
            <a:tileRect t="-100000" r="-100000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>
              <a:solidFill>
                <a:srgbClr val="00B05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1</a:t>
          </a:r>
          <a:r>
            <a:rPr lang="ru-RU" sz="2400" b="1" i="0" kern="1200" dirty="0">
              <a:solidFill>
                <a:srgbClr val="00B05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 </a:t>
          </a:r>
          <a:r>
            <a:rPr lang="ru-RU" sz="2200" b="1" i="0" kern="1200" dirty="0">
              <a:solidFill>
                <a:srgbClr val="00B05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место </a:t>
          </a:r>
        </a:p>
      </dsp:txBody>
      <dsp:txXfrm>
        <a:off x="1644526" y="860728"/>
        <a:ext cx="793101" cy="793101"/>
      </dsp:txXfrm>
    </dsp:sp>
    <dsp:sp modelId="{BE112189-CEA4-45D2-BDF7-216BA1438F8B}">
      <dsp:nvSpPr>
        <dsp:cNvPr id="0" name=""/>
        <dsp:cNvSpPr/>
      </dsp:nvSpPr>
      <dsp:spPr>
        <a:xfrm>
          <a:off x="3558335" y="696468"/>
          <a:ext cx="1121613" cy="1121613"/>
        </a:xfrm>
        <a:prstGeom prst="ellipse">
          <a:avLst/>
        </a:prstGeom>
        <a:solidFill>
          <a:schemeClr val="lt1">
            <a:hueOff val="0"/>
            <a:satOff val="0"/>
            <a:lumOff val="0"/>
            <a:alpha val="81000"/>
          </a:schemeClr>
        </a:solidFill>
        <a:ln w="38100" cap="flat" cmpd="sng" algn="ctr"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rect">
              <a:fillToRect l="100000" b="100000"/>
            </a:path>
            <a:tileRect t="-100000" r="-100000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2 </a:t>
          </a:r>
          <a:r>
            <a:rPr lang="ru-RU" sz="2200" b="1" i="0" kern="120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место </a:t>
          </a:r>
        </a:p>
      </dsp:txBody>
      <dsp:txXfrm>
        <a:off x="3722591" y="860724"/>
        <a:ext cx="793101" cy="793101"/>
      </dsp:txXfrm>
    </dsp:sp>
    <dsp:sp modelId="{C7246D29-D890-4DA5-8CD1-BFE536DBA6A0}">
      <dsp:nvSpPr>
        <dsp:cNvPr id="0" name=""/>
        <dsp:cNvSpPr/>
      </dsp:nvSpPr>
      <dsp:spPr>
        <a:xfrm>
          <a:off x="3415210" y="2517172"/>
          <a:ext cx="1121613" cy="1121613"/>
        </a:xfrm>
        <a:prstGeom prst="ellipse">
          <a:avLst/>
        </a:prstGeom>
        <a:solidFill>
          <a:schemeClr val="lt1">
            <a:hueOff val="0"/>
            <a:satOff val="0"/>
            <a:lumOff val="0"/>
            <a:alpha val="81000"/>
          </a:schemeClr>
        </a:solidFill>
        <a:ln w="38100" cap="flat" cmpd="sng" algn="ctr">
          <a:gradFill flip="none" rotWithShape="1">
            <a:gsLst>
              <a:gs pos="0">
                <a:srgbClr val="0070C0"/>
              </a:gs>
              <a:gs pos="100000">
                <a:schemeClr val="accent5">
                  <a:lumMod val="50000"/>
                </a:schemeClr>
              </a:gs>
            </a:gsLst>
            <a:path path="rect">
              <a:fillToRect l="100000" b="100000"/>
            </a:path>
            <a:tileRect t="-100000" r="-100000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>
              <a:gradFill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rect">
                  <a:fillToRect l="100000" b="100000"/>
                </a:path>
              </a:gradFill>
              <a:latin typeface="TT Commons" panose="02000506030000020004" pitchFamily="2" charset="-52"/>
              <a:cs typeface="Times New Roman" panose="02020603050405020304" pitchFamily="18" charset="0"/>
            </a:rPr>
            <a:t>3 </a:t>
          </a:r>
          <a:r>
            <a:rPr lang="ru-RU" sz="2200" b="1" i="0" kern="1200" dirty="0">
              <a:gradFill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rect">
                  <a:fillToRect l="100000" b="100000"/>
                </a:path>
              </a:gradFill>
              <a:latin typeface="TT Commons" panose="02000506030000020004" pitchFamily="2" charset="-52"/>
              <a:cs typeface="Times New Roman" panose="02020603050405020304" pitchFamily="18" charset="0"/>
            </a:rPr>
            <a:t>место</a:t>
          </a:r>
        </a:p>
      </dsp:txBody>
      <dsp:txXfrm>
        <a:off x="3579466" y="2681428"/>
        <a:ext cx="793101" cy="793101"/>
      </dsp:txXfrm>
    </dsp:sp>
    <dsp:sp modelId="{1810D171-6AD1-4856-BD85-6C534CFC5EE4}">
      <dsp:nvSpPr>
        <dsp:cNvPr id="0" name=""/>
        <dsp:cNvSpPr/>
      </dsp:nvSpPr>
      <dsp:spPr>
        <a:xfrm>
          <a:off x="1598910" y="2517182"/>
          <a:ext cx="1121613" cy="1121613"/>
        </a:xfrm>
        <a:prstGeom prst="ellipse">
          <a:avLst/>
        </a:prstGeom>
        <a:solidFill>
          <a:schemeClr val="lt1">
            <a:hueOff val="0"/>
            <a:satOff val="0"/>
            <a:lumOff val="0"/>
            <a:alpha val="81000"/>
          </a:schemeClr>
        </a:solidFill>
        <a:ln w="38100" cap="flat" cmpd="sng" algn="ctr"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rect">
              <a:fillToRect l="100000" b="100000"/>
            </a:path>
            <a:tileRect t="-100000" r="-100000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2 </a:t>
          </a:r>
          <a:r>
            <a:rPr lang="ru-RU" sz="2200" b="1" i="0" kern="1200" dirty="0">
              <a:solidFill>
                <a:srgbClr val="FFC00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место </a:t>
          </a:r>
        </a:p>
      </dsp:txBody>
      <dsp:txXfrm>
        <a:off x="1763166" y="2681438"/>
        <a:ext cx="793101" cy="793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B6731-3DA2-44B8-BC9F-E5ED321CAD9C}">
      <dsp:nvSpPr>
        <dsp:cNvPr id="0" name=""/>
        <dsp:cNvSpPr/>
      </dsp:nvSpPr>
      <dsp:spPr>
        <a:xfrm>
          <a:off x="-6" y="0"/>
          <a:ext cx="9193555" cy="5256583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100000">
              <a:srgbClr val="92D050"/>
            </a:gs>
            <a:gs pos="0">
              <a:srgbClr val="0070C0"/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083F59-FD16-44D6-BE9D-E6D42688E87E}">
      <dsp:nvSpPr>
        <dsp:cNvPr id="0" name=""/>
        <dsp:cNvSpPr/>
      </dsp:nvSpPr>
      <dsp:spPr>
        <a:xfrm>
          <a:off x="952820" y="3900532"/>
          <a:ext cx="193442" cy="19344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F9C03F-FEF1-4279-A9EF-762F5925DE39}">
      <dsp:nvSpPr>
        <dsp:cNvPr id="0" name=""/>
        <dsp:cNvSpPr/>
      </dsp:nvSpPr>
      <dsp:spPr>
        <a:xfrm>
          <a:off x="11741" y="4303533"/>
          <a:ext cx="2068691" cy="81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01" tIns="0" rIns="0" bIns="0" numCol="1" spcCol="1270" anchor="t" anchorCtr="0">
          <a:noAutofit/>
        </a:bodyPr>
        <a:lstStyle/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10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 </a:t>
          </a:r>
        </a:p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(2 место по ДФО)</a:t>
          </a:r>
          <a:endParaRPr lang="en-US" sz="1600" b="1" i="0" kern="1200" dirty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cs typeface="Times New Roman" panose="02020603050405020304" pitchFamily="18" charset="0"/>
            </a:rPr>
            <a:t>По доле населения денежные доходы которых ниже ПМ </a:t>
          </a:r>
          <a:endParaRPr lang="ru-RU" sz="1200" b="0" kern="1200" dirty="0">
            <a:solidFill>
              <a:srgbClr val="002060"/>
            </a:solidFill>
            <a:latin typeface="TT Commons" panose="02000506030000020004" pitchFamily="2" charset="-52"/>
            <a:cs typeface="Times New Roman" panose="02020603050405020304" pitchFamily="18" charset="0"/>
          </a:endParaRPr>
        </a:p>
      </dsp:txBody>
      <dsp:txXfrm>
        <a:off x="11741" y="4303533"/>
        <a:ext cx="2068691" cy="817847"/>
      </dsp:txXfrm>
    </dsp:sp>
    <dsp:sp modelId="{0C3B03B2-DA71-49A3-8C15-C6165A053CB5}">
      <dsp:nvSpPr>
        <dsp:cNvPr id="0" name=""/>
        <dsp:cNvSpPr/>
      </dsp:nvSpPr>
      <dsp:spPr>
        <a:xfrm>
          <a:off x="2173972" y="2887652"/>
          <a:ext cx="302779" cy="302779"/>
        </a:xfrm>
        <a:prstGeom prst="ellipse">
          <a:avLst/>
        </a:prstGeom>
        <a:solidFill>
          <a:srgbClr val="CA4F3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1E938D-40C1-4F05-8531-F811B6951E3E}">
      <dsp:nvSpPr>
        <dsp:cNvPr id="0" name=""/>
        <dsp:cNvSpPr/>
      </dsp:nvSpPr>
      <dsp:spPr>
        <a:xfrm>
          <a:off x="1464279" y="3295426"/>
          <a:ext cx="1980367" cy="99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36" tIns="0" rIns="0" bIns="0" numCol="1" spcCol="1270" anchor="t" anchorCtr="0">
          <a:noAutofit/>
        </a:bodyPr>
        <a:lstStyle/>
        <a:p>
          <a:pPr marL="0" lvl="0" indent="92075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7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</a:t>
          </a:r>
        </a:p>
        <a:p>
          <a:pPr marL="0" lvl="0" indent="92075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 (4 место по ДФО) </a:t>
          </a:r>
          <a:endParaRPr lang="en-US" sz="1600" b="1" i="0" kern="1200" dirty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</a:t>
          </a: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инвестициям в основной </a:t>
          </a: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капитал </a:t>
          </a: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на душу населения </a:t>
          </a:r>
        </a:p>
      </dsp:txBody>
      <dsp:txXfrm>
        <a:off x="1464279" y="3295426"/>
        <a:ext cx="1980367" cy="991613"/>
      </dsp:txXfrm>
    </dsp:sp>
    <dsp:sp modelId="{36F0365A-EDDC-4BE7-8E89-940BF3FC95D5}">
      <dsp:nvSpPr>
        <dsp:cNvPr id="0" name=""/>
        <dsp:cNvSpPr/>
      </dsp:nvSpPr>
      <dsp:spPr>
        <a:xfrm>
          <a:off x="3677270" y="2088230"/>
          <a:ext cx="403705" cy="403705"/>
        </a:xfrm>
        <a:prstGeom prst="ellipse">
          <a:avLst/>
        </a:prstGeom>
        <a:solidFill>
          <a:srgbClr val="ED7D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D9CF2C-8A3D-4C56-A94D-155282F0B338}">
      <dsp:nvSpPr>
        <dsp:cNvPr id="0" name=""/>
        <dsp:cNvSpPr/>
      </dsp:nvSpPr>
      <dsp:spPr>
        <a:xfrm>
          <a:off x="3033483" y="2503328"/>
          <a:ext cx="1707300" cy="220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915" tIns="0" rIns="0" bIns="0" numCol="1" spcCol="1270" anchor="t" anchorCtr="0">
          <a:noAutofit/>
        </a:bodyPr>
        <a:lstStyle/>
        <a:p>
          <a:pPr marL="0" lvl="0" indent="92075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6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   (1 место по ДФО)</a:t>
          </a:r>
          <a:endParaRPr lang="en-US" sz="1600" b="1" i="0" kern="1200" dirty="0" smtClean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Уровню безработицы</a:t>
          </a:r>
          <a:endParaRPr lang="ru-RU" sz="1200" kern="1200" dirty="0">
            <a:solidFill>
              <a:srgbClr val="002060"/>
            </a:solidFill>
            <a:latin typeface="TT Commons" panose="02000506030000020004" pitchFamily="2" charset="-52"/>
            <a:ea typeface="+mn-ea"/>
            <a:cs typeface="Times New Roman" panose="02020603050405020304" pitchFamily="18" charset="0"/>
          </a:endParaRPr>
        </a:p>
      </dsp:txBody>
      <dsp:txXfrm>
        <a:off x="3033483" y="2503328"/>
        <a:ext cx="1707300" cy="2203301"/>
      </dsp:txXfrm>
    </dsp:sp>
    <dsp:sp modelId="{CA43AE1F-9598-487D-AFDB-DE7A2EE29533}">
      <dsp:nvSpPr>
        <dsp:cNvPr id="0" name=""/>
        <dsp:cNvSpPr/>
      </dsp:nvSpPr>
      <dsp:spPr>
        <a:xfrm>
          <a:off x="5274635" y="1512168"/>
          <a:ext cx="521453" cy="52145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0BC6C7-011E-49B7-9625-52B92E484A70}">
      <dsp:nvSpPr>
        <dsp:cNvPr id="0" name=""/>
        <dsp:cNvSpPr/>
      </dsp:nvSpPr>
      <dsp:spPr>
        <a:xfrm>
          <a:off x="4823216" y="2166705"/>
          <a:ext cx="2291365" cy="22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307" tIns="0" rIns="0" bIns="0" numCol="1" spcCol="1270" anchor="t" anchorCtr="0">
          <a:noAutofit/>
        </a:bodyPr>
        <a:lstStyle/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rPr>
            <a:t>5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rPr>
            <a:t>место по РФ </a:t>
          </a:r>
        </a:p>
        <a:p>
          <a:pPr marL="0" lvl="0" indent="92075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rPr>
            <a:t>(2 место по ДФО)</a:t>
          </a:r>
          <a:endParaRPr lang="en-US" sz="1600" b="1" i="0" kern="1200" dirty="0" smtClean="0">
            <a:solidFill>
              <a:srgbClr val="002060"/>
            </a:solidFill>
            <a:latin typeface="TT Commons Bold" panose="02000806030000020004" pitchFamily="2" charset="-52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</a:t>
          </a: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Валовому региональному продукту на душу </a:t>
          </a: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населения</a:t>
          </a:r>
          <a:endParaRPr lang="en-US" sz="1200" kern="1200" dirty="0">
            <a:solidFill>
              <a:srgbClr val="002060"/>
            </a:solidFill>
            <a:latin typeface="TT Commons" panose="020005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и Индексу физического объема инвестиций в основной </a:t>
          </a:r>
          <a:r>
            <a:rPr lang="ru-RU" sz="1200" kern="1200" dirty="0" smtClean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капитал</a:t>
          </a:r>
          <a:endParaRPr lang="ru-RU" sz="1200" kern="1200" dirty="0">
            <a:solidFill>
              <a:srgbClr val="002060"/>
            </a:solidFill>
            <a:latin typeface="TT Commons" panose="02000506030000020004" pitchFamily="2" charset="-52"/>
            <a:ea typeface="+mn-ea"/>
            <a:cs typeface="Times New Roman" panose="02020603050405020304" pitchFamily="18" charset="0"/>
          </a:endParaRPr>
        </a:p>
      </dsp:txBody>
      <dsp:txXfrm>
        <a:off x="4823216" y="2166705"/>
        <a:ext cx="2291365" cy="2225777"/>
      </dsp:txXfrm>
    </dsp:sp>
    <dsp:sp modelId="{FB125CEB-227C-483D-ABB5-920317FA80BA}">
      <dsp:nvSpPr>
        <dsp:cNvPr id="0" name=""/>
        <dsp:cNvSpPr/>
      </dsp:nvSpPr>
      <dsp:spPr>
        <a:xfrm>
          <a:off x="7284511" y="1008114"/>
          <a:ext cx="664432" cy="66443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CBEA79-9EFC-46C3-8046-407E0F1ECC4C}">
      <dsp:nvSpPr>
        <dsp:cNvPr id="0" name=""/>
        <dsp:cNvSpPr/>
      </dsp:nvSpPr>
      <dsp:spPr>
        <a:xfrm>
          <a:off x="6851626" y="1822867"/>
          <a:ext cx="1993616" cy="164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1 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место по РФ </a:t>
          </a:r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(</a:t>
          </a:r>
          <a:r>
            <a:rPr lang="ru-RU" sz="16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1 место </a:t>
          </a:r>
          <a:r>
            <a:rPr lang="ru-RU" sz="1500" b="1" i="0" kern="1200" dirty="0" smtClean="0">
              <a:solidFill>
                <a:srgbClr val="002060"/>
              </a:solidFill>
              <a:latin typeface="TT Commons Bold" panose="02000806030000020004" pitchFamily="2" charset="-52"/>
              <a:ea typeface="+mn-ea"/>
              <a:cs typeface="Times New Roman" panose="02020603050405020304" pitchFamily="18" charset="0"/>
            </a:rPr>
            <a:t>по ДФО)</a:t>
          </a:r>
          <a:endParaRPr lang="en-US" sz="1500" b="1" i="0" kern="1200" dirty="0">
            <a:solidFill>
              <a:srgbClr val="002060"/>
            </a:solidFill>
            <a:latin typeface="TT Commons Bold" panose="02000806030000020004" pitchFamily="2" charset="-52"/>
            <a:ea typeface="+mn-ea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T Commons" panose="02000506030000020004" pitchFamily="2" charset="-52"/>
              <a:ea typeface="+mn-ea"/>
              <a:cs typeface="Times New Roman" panose="02020603050405020304" pitchFamily="18" charset="0"/>
            </a:rPr>
            <a:t>По уровню средней заработной платы и размеру назначенных  пенсий</a:t>
          </a:r>
        </a:p>
      </dsp:txBody>
      <dsp:txXfrm>
        <a:off x="6851626" y="1822867"/>
        <a:ext cx="1993616" cy="1643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8D78-CB25-4552-880D-EA3FA792664D}">
      <dsp:nvSpPr>
        <dsp:cNvPr id="0" name=""/>
        <dsp:cNvSpPr/>
      </dsp:nvSpPr>
      <dsp:spPr>
        <a:xfrm>
          <a:off x="0" y="396817"/>
          <a:ext cx="4210279" cy="89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09DE5EEE-E2A6-43D3-915C-1183D89E974A}">
      <dsp:nvSpPr>
        <dsp:cNvPr id="0" name=""/>
        <dsp:cNvSpPr/>
      </dsp:nvSpPr>
      <dsp:spPr>
        <a:xfrm>
          <a:off x="210513" y="27817"/>
          <a:ext cx="294719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97" tIns="0" rIns="111397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T Commons Bold" panose="02000806030000020004" pitchFamily="2" charset="-52"/>
            </a:rPr>
            <a:t>+</a:t>
          </a:r>
          <a:r>
            <a:rPr lang="ru-RU" sz="1600" b="1" kern="1200" dirty="0">
              <a:latin typeface="TT Commons Bold" panose="02000806030000020004" pitchFamily="2" charset="-52"/>
            </a:rPr>
            <a:t> </a:t>
          </a:r>
          <a:r>
            <a:rPr lang="ru-RU" sz="3200" b="1" kern="1200" dirty="0">
              <a:latin typeface="TT Commons Bold" panose="02000806030000020004" pitchFamily="2" charset="-52"/>
            </a:rPr>
            <a:t>12 </a:t>
          </a:r>
          <a:r>
            <a:rPr lang="ru-RU" sz="1600" b="1" kern="1200" dirty="0">
              <a:latin typeface="TT Commons Bold" panose="02000806030000020004" pitchFamily="2" charset="-52"/>
            </a:rPr>
            <a:t> </a:t>
          </a:r>
          <a:r>
            <a:rPr lang="ru-RU" sz="1400" b="1" kern="1200" dirty="0">
              <a:latin typeface="TT Commons Bold" panose="02000806030000020004" pitchFamily="2" charset="-52"/>
            </a:rPr>
            <a:t>новых</a:t>
          </a:r>
          <a:r>
            <a:rPr lang="ru-RU" sz="1600" b="1" kern="1200" dirty="0">
              <a:latin typeface="TT Commons Bold" panose="02000806030000020004" pitchFamily="2" charset="-52"/>
            </a:rPr>
            <a:t> </a:t>
          </a:r>
          <a:r>
            <a:rPr lang="ru-RU" sz="1400" b="1" kern="1200" dirty="0">
              <a:latin typeface="TT Commons Bold" panose="02000806030000020004" pitchFamily="2" charset="-52"/>
            </a:rPr>
            <a:t>резидентов</a:t>
          </a:r>
        </a:p>
      </dsp:txBody>
      <dsp:txXfrm>
        <a:off x="246539" y="63843"/>
        <a:ext cx="2875143" cy="665948"/>
      </dsp:txXfrm>
    </dsp:sp>
    <dsp:sp modelId="{23B2C2B8-D8C0-4B54-80F1-7705841BBE95}">
      <dsp:nvSpPr>
        <dsp:cNvPr id="0" name=""/>
        <dsp:cNvSpPr/>
      </dsp:nvSpPr>
      <dsp:spPr>
        <a:xfrm>
          <a:off x="0" y="1799128"/>
          <a:ext cx="4210279" cy="83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CA98336-32B1-49C5-8BAF-614D5F75745F}">
      <dsp:nvSpPr>
        <dsp:cNvPr id="0" name=""/>
        <dsp:cNvSpPr/>
      </dsp:nvSpPr>
      <dsp:spPr>
        <a:xfrm>
          <a:off x="210513" y="1430128"/>
          <a:ext cx="294719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T Commons Bold" panose="02000806030000020004" pitchFamily="2" charset="-52"/>
            </a:rPr>
            <a:t>+</a:t>
          </a:r>
          <a:r>
            <a:rPr lang="ru-RU" sz="1400" b="1" kern="1200" dirty="0">
              <a:latin typeface="TT Commons Bold" panose="02000806030000020004" pitchFamily="2" charset="-52"/>
            </a:rPr>
            <a:t>  </a:t>
          </a:r>
          <a:r>
            <a:rPr lang="ru-RU" sz="3200" b="1" kern="1200" dirty="0">
              <a:latin typeface="TT Commons Bold" panose="02000806030000020004" pitchFamily="2" charset="-52"/>
            </a:rPr>
            <a:t>26</a:t>
          </a:r>
          <a:r>
            <a:rPr lang="ru-RU" sz="1400" b="1" kern="1200" dirty="0">
              <a:latin typeface="TT Commons Bold" panose="02000806030000020004" pitchFamily="2" charset="-52"/>
            </a:rPr>
            <a:t> млрд. инвестиций</a:t>
          </a:r>
        </a:p>
      </dsp:txBody>
      <dsp:txXfrm>
        <a:off x="246539" y="1466154"/>
        <a:ext cx="2875143" cy="665948"/>
      </dsp:txXfrm>
    </dsp:sp>
    <dsp:sp modelId="{B4E1B880-E18D-46F2-BE92-85DDBB2FAB35}">
      <dsp:nvSpPr>
        <dsp:cNvPr id="0" name=""/>
        <dsp:cNvSpPr/>
      </dsp:nvSpPr>
      <dsp:spPr>
        <a:xfrm>
          <a:off x="0" y="3137871"/>
          <a:ext cx="4210279" cy="89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655200E-770A-4929-859E-CCF5F062BCB8}">
      <dsp:nvSpPr>
        <dsp:cNvPr id="0" name=""/>
        <dsp:cNvSpPr/>
      </dsp:nvSpPr>
      <dsp:spPr>
        <a:xfrm>
          <a:off x="210513" y="2768871"/>
          <a:ext cx="294719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latin typeface="TT Commons Bold" panose="02000806030000020004" pitchFamily="2" charset="-52"/>
            </a:rPr>
            <a:t>+</a:t>
          </a:r>
          <a:r>
            <a:rPr lang="ru-RU" sz="1400" b="1" kern="1200" dirty="0">
              <a:latin typeface="TT Commons Bold" panose="02000806030000020004" pitchFamily="2" charset="-52"/>
            </a:rPr>
            <a:t> </a:t>
          </a:r>
          <a:r>
            <a:rPr lang="ru-RU" sz="3200" b="1" kern="1200" dirty="0">
              <a:latin typeface="TT Commons Bold" panose="02000806030000020004" pitchFamily="2" charset="-52"/>
            </a:rPr>
            <a:t>2,2</a:t>
          </a:r>
          <a:r>
            <a:rPr lang="ru-RU" sz="1400" b="1" kern="1200" dirty="0">
              <a:latin typeface="TT Commons Bold" panose="02000806030000020004" pitchFamily="2" charset="-52"/>
            </a:rPr>
            <a:t> тыс. рабочих мест</a:t>
          </a:r>
        </a:p>
      </dsp:txBody>
      <dsp:txXfrm>
        <a:off x="246539" y="2804897"/>
        <a:ext cx="2875143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29C0D-9EA1-4EFF-9A6E-79F40ACB157C}">
      <dsp:nvSpPr>
        <dsp:cNvPr id="0" name=""/>
        <dsp:cNvSpPr/>
      </dsp:nvSpPr>
      <dsp:spPr>
        <a:xfrm>
          <a:off x="1434" y="0"/>
          <a:ext cx="4228520" cy="81359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2019 год  (факт</a:t>
          </a:r>
          <a:r>
            <a:rPr lang="ru-RU" sz="1200" b="0" kern="1200" dirty="0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) - в ТОР «ЧУКОТКА» включена территория </a:t>
          </a:r>
          <a:r>
            <a:rPr lang="ru-RU" sz="1200" b="0" kern="1200" dirty="0" err="1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Баимской</a:t>
          </a:r>
          <a:r>
            <a:rPr lang="ru-RU" sz="1200" b="0" kern="1200" dirty="0">
              <a:solidFill>
                <a:srgbClr val="002060"/>
              </a:solidFill>
              <a:latin typeface="TT Commons Light" panose="02000506020000020004" pitchFamily="2" charset="-52"/>
              <a:ea typeface="+mn-ea"/>
              <a:cs typeface="+mn-cs"/>
            </a:rPr>
            <a:t> рудной зоны (+10,4 га) и на 1 января 2020 г. ТОР занимает более 35% площади округа</a:t>
          </a:r>
        </a:p>
      </dsp:txBody>
      <dsp:txXfrm>
        <a:off x="25263" y="23829"/>
        <a:ext cx="4180862" cy="765934"/>
      </dsp:txXfrm>
    </dsp:sp>
    <dsp:sp modelId="{3414B310-03D4-43F8-89B3-35479E7DF028}">
      <dsp:nvSpPr>
        <dsp:cNvPr id="0" name=""/>
        <dsp:cNvSpPr/>
      </dsp:nvSpPr>
      <dsp:spPr>
        <a:xfrm>
          <a:off x="4790894" y="0"/>
          <a:ext cx="4099905" cy="81359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T Commons Light" panose="02000506020000020004" pitchFamily="2" charset="-52"/>
            </a:rPr>
            <a:t>В работе  </a:t>
          </a:r>
          <a:r>
            <a:rPr lang="ru-RU" sz="1200" b="0" kern="1200" dirty="0" smtClean="0">
              <a:solidFill>
                <a:srgbClr val="002060"/>
              </a:solidFill>
              <a:latin typeface="TT Commons Light" panose="02000506020000020004" pitchFamily="2" charset="-52"/>
            </a:rPr>
            <a:t>- 10 проектов с объемом инвестиций более 500 млн. </a:t>
          </a:r>
          <a:endParaRPr lang="ru-RU" sz="1200" b="0" kern="1200" dirty="0">
            <a:solidFill>
              <a:srgbClr val="002060"/>
            </a:solidFill>
            <a:latin typeface="TT Commons Light" panose="02000506020000020004" pitchFamily="2" charset="-52"/>
          </a:endParaRPr>
        </a:p>
      </dsp:txBody>
      <dsp:txXfrm>
        <a:off x="4814723" y="23829"/>
        <a:ext cx="4052247" cy="765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8D78-CB25-4552-880D-EA3FA792664D}">
      <dsp:nvSpPr>
        <dsp:cNvPr id="0" name=""/>
        <dsp:cNvSpPr/>
      </dsp:nvSpPr>
      <dsp:spPr>
        <a:xfrm>
          <a:off x="0" y="396817"/>
          <a:ext cx="4210279" cy="89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9DE5EEE-E2A6-43D3-915C-1183D89E974A}">
      <dsp:nvSpPr>
        <dsp:cNvPr id="0" name=""/>
        <dsp:cNvSpPr/>
      </dsp:nvSpPr>
      <dsp:spPr>
        <a:xfrm>
          <a:off x="210513" y="27817"/>
          <a:ext cx="294719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97" tIns="0" rIns="111397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T Commons Bold" panose="02000806030000020004" pitchFamily="2" charset="-52"/>
            </a:rPr>
            <a:t>+</a:t>
          </a:r>
          <a:r>
            <a:rPr lang="ru-RU" sz="1600" b="1" kern="1200" dirty="0">
              <a:latin typeface="TT Commons Bold" panose="02000806030000020004" pitchFamily="2" charset="-52"/>
            </a:rPr>
            <a:t> </a:t>
          </a:r>
          <a:r>
            <a:rPr lang="ru-RU" sz="3200" b="1" kern="1200" dirty="0">
              <a:latin typeface="TT Commons Bold" panose="02000806030000020004" pitchFamily="2" charset="-52"/>
            </a:rPr>
            <a:t>2</a:t>
          </a:r>
          <a:r>
            <a:rPr lang="ru-RU" sz="1600" b="1" kern="1200" dirty="0">
              <a:latin typeface="TT Commons Bold" panose="02000806030000020004" pitchFamily="2" charset="-52"/>
            </a:rPr>
            <a:t> н</a:t>
          </a:r>
          <a:r>
            <a:rPr lang="ru-RU" sz="1400" b="1" kern="1200" dirty="0">
              <a:latin typeface="TT Commons Bold" panose="02000806030000020004" pitchFamily="2" charset="-52"/>
            </a:rPr>
            <a:t>ов</a:t>
          </a:r>
          <a:r>
            <a:rPr lang="ru-RU" sz="1600" b="1" kern="1200" dirty="0">
              <a:latin typeface="TT Commons Bold" panose="02000806030000020004" pitchFamily="2" charset="-52"/>
            </a:rPr>
            <a:t>ых </a:t>
          </a:r>
          <a:r>
            <a:rPr lang="ru-RU" sz="1400" b="1" kern="1200" dirty="0">
              <a:latin typeface="TT Commons Bold" panose="02000806030000020004" pitchFamily="2" charset="-52"/>
            </a:rPr>
            <a:t>резидента</a:t>
          </a:r>
        </a:p>
      </dsp:txBody>
      <dsp:txXfrm>
        <a:off x="246539" y="63843"/>
        <a:ext cx="2875143" cy="665948"/>
      </dsp:txXfrm>
    </dsp:sp>
    <dsp:sp modelId="{23B2C2B8-D8C0-4B54-80F1-7705841BBE95}">
      <dsp:nvSpPr>
        <dsp:cNvPr id="0" name=""/>
        <dsp:cNvSpPr/>
      </dsp:nvSpPr>
      <dsp:spPr>
        <a:xfrm>
          <a:off x="0" y="1799128"/>
          <a:ext cx="4210279" cy="83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CA98336-32B1-49C5-8BAF-614D5F75745F}">
      <dsp:nvSpPr>
        <dsp:cNvPr id="0" name=""/>
        <dsp:cNvSpPr/>
      </dsp:nvSpPr>
      <dsp:spPr>
        <a:xfrm>
          <a:off x="210513" y="1430128"/>
          <a:ext cx="294719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T Commons Bold" panose="02000806030000020004" pitchFamily="2" charset="-52"/>
            </a:rPr>
            <a:t>+</a:t>
          </a:r>
          <a:r>
            <a:rPr lang="ru-RU" sz="1400" b="1" kern="1200" dirty="0">
              <a:latin typeface="TT Commons Bold" panose="02000806030000020004" pitchFamily="2" charset="-52"/>
            </a:rPr>
            <a:t>  </a:t>
          </a:r>
          <a:r>
            <a:rPr lang="ru-RU" sz="2800" b="1" kern="1200" dirty="0">
              <a:latin typeface="TT Commons Bold" panose="02000806030000020004" pitchFamily="2" charset="-52"/>
            </a:rPr>
            <a:t>121</a:t>
          </a:r>
          <a:r>
            <a:rPr lang="ru-RU" sz="1400" b="1" kern="1200" dirty="0">
              <a:latin typeface="TT Commons Bold" panose="02000806030000020004" pitchFamily="2" charset="-52"/>
            </a:rPr>
            <a:t> млн. инвестиций</a:t>
          </a:r>
        </a:p>
      </dsp:txBody>
      <dsp:txXfrm>
        <a:off x="246539" y="1466154"/>
        <a:ext cx="2875143" cy="665948"/>
      </dsp:txXfrm>
    </dsp:sp>
    <dsp:sp modelId="{B4E1B880-E18D-46F2-BE92-85DDBB2FAB35}">
      <dsp:nvSpPr>
        <dsp:cNvPr id="0" name=""/>
        <dsp:cNvSpPr/>
      </dsp:nvSpPr>
      <dsp:spPr>
        <a:xfrm>
          <a:off x="0" y="3143986"/>
          <a:ext cx="4210279" cy="89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655200E-770A-4929-859E-CCF5F062BCB8}">
      <dsp:nvSpPr>
        <dsp:cNvPr id="0" name=""/>
        <dsp:cNvSpPr/>
      </dsp:nvSpPr>
      <dsp:spPr>
        <a:xfrm>
          <a:off x="210513" y="2768871"/>
          <a:ext cx="294719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latin typeface="TT Commons Bold" panose="02000806030000020004" pitchFamily="2" charset="-52"/>
            </a:rPr>
            <a:t>+</a:t>
          </a:r>
          <a:r>
            <a:rPr lang="ru-RU" sz="1400" b="1" kern="1200" dirty="0">
              <a:latin typeface="TT Commons Bold" panose="02000806030000020004" pitchFamily="2" charset="-52"/>
            </a:rPr>
            <a:t> </a:t>
          </a:r>
          <a:r>
            <a:rPr lang="ru-RU" sz="3200" b="1" kern="1200" dirty="0" smtClean="0">
              <a:latin typeface="TT Commons Bold" panose="02000806030000020004" pitchFamily="2" charset="-52"/>
            </a:rPr>
            <a:t>57</a:t>
          </a:r>
          <a:r>
            <a:rPr lang="ru-RU" sz="1400" b="1" kern="1200" dirty="0" smtClean="0">
              <a:latin typeface="TT Commons Bold" panose="02000806030000020004" pitchFamily="2" charset="-52"/>
            </a:rPr>
            <a:t>  </a:t>
          </a:r>
          <a:r>
            <a:rPr lang="ru-RU" sz="1400" b="1" kern="1200" dirty="0">
              <a:latin typeface="TT Commons Bold" panose="02000806030000020004" pitchFamily="2" charset="-52"/>
            </a:rPr>
            <a:t>рабочих места</a:t>
          </a:r>
        </a:p>
      </dsp:txBody>
      <dsp:txXfrm>
        <a:off x="246539" y="2804897"/>
        <a:ext cx="2875143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0467C-9771-49D4-B9BF-31BAA3DE60BD}">
      <dsp:nvSpPr>
        <dsp:cNvPr id="0" name=""/>
        <dsp:cNvSpPr/>
      </dsp:nvSpPr>
      <dsp:spPr>
        <a:xfrm rot="16200000">
          <a:off x="210339" y="-210339"/>
          <a:ext cx="1793017" cy="2213697"/>
        </a:xfrm>
        <a:prstGeom prst="round1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T Commons Bold" panose="02000806030000020004" pitchFamily="2" charset="-52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Присоединение</a:t>
          </a:r>
          <a:r>
            <a:rPr lang="en-US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                                       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к Чаун-</a:t>
          </a: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Билибинскому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энергоузлу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электросетевых объектов  ПАТЭС</a:t>
          </a:r>
          <a:r>
            <a:rPr lang="en-US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в г. </a:t>
          </a: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Певеке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endParaRPr lang="ru-RU" sz="1200" kern="1200" dirty="0">
            <a:latin typeface="TT Commons Medium" panose="02000806030000020004" pitchFamily="2" charset="-52"/>
          </a:endParaRPr>
        </a:p>
      </dsp:txBody>
      <dsp:txXfrm rot="5400000">
        <a:off x="0" y="0"/>
        <a:ext cx="2213697" cy="1344762"/>
      </dsp:txXfrm>
    </dsp:sp>
    <dsp:sp modelId="{908C19D4-468F-4582-90F3-0C7C18F6B723}">
      <dsp:nvSpPr>
        <dsp:cNvPr id="0" name=""/>
        <dsp:cNvSpPr/>
      </dsp:nvSpPr>
      <dsp:spPr>
        <a:xfrm>
          <a:off x="2213697" y="0"/>
          <a:ext cx="2213697" cy="1793017"/>
        </a:xfrm>
        <a:prstGeom prst="round1Rect">
          <a:avLst/>
        </a:prstGeom>
        <a:gradFill rotWithShape="0">
          <a:gsLst>
            <a:gs pos="0">
              <a:schemeClr val="accent5">
                <a:shade val="80000"/>
                <a:hueOff val="90421"/>
                <a:satOff val="1725"/>
                <a:lumOff val="7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90421"/>
                <a:satOff val="1725"/>
                <a:lumOff val="7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90421"/>
                <a:satOff val="1725"/>
                <a:lumOff val="7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Освоение месторождения «Песчанка»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Баимской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рудной зоны</a:t>
          </a:r>
          <a:endParaRPr lang="ru-RU" sz="1200" kern="1200" dirty="0">
            <a:latin typeface="TT Commons Medium" panose="02000806030000020004" pitchFamily="2" charset="-52"/>
          </a:endParaRPr>
        </a:p>
      </dsp:txBody>
      <dsp:txXfrm>
        <a:off x="2213697" y="0"/>
        <a:ext cx="2213697" cy="1344762"/>
      </dsp:txXfrm>
    </dsp:sp>
    <dsp:sp modelId="{35E837C9-9DF0-4C74-AEAB-E28DDD34DB6F}">
      <dsp:nvSpPr>
        <dsp:cNvPr id="0" name=""/>
        <dsp:cNvSpPr/>
      </dsp:nvSpPr>
      <dsp:spPr>
        <a:xfrm rot="10800000">
          <a:off x="2678" y="1793017"/>
          <a:ext cx="2213697" cy="1793017"/>
        </a:xfrm>
        <a:prstGeom prst="round1Rect">
          <a:avLst/>
        </a:prstGeom>
        <a:gradFill rotWithShape="0">
          <a:gsLst>
            <a:gs pos="0">
              <a:schemeClr val="accent5">
                <a:shade val="80000"/>
                <a:hueOff val="180842"/>
                <a:satOff val="3450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80842"/>
                <a:satOff val="3450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80842"/>
                <a:satOff val="3450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Строительство</a:t>
          </a:r>
          <a:endParaRPr lang="en-US" sz="1200" kern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Баимского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ГОКа</a:t>
          </a:r>
          <a:endParaRPr lang="en-US" sz="1200" kern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</dsp:txBody>
      <dsp:txXfrm rot="10800000">
        <a:off x="2678" y="2241271"/>
        <a:ext cx="2213697" cy="1344762"/>
      </dsp:txXfrm>
    </dsp:sp>
    <dsp:sp modelId="{EC6809ED-E891-45B4-8C9D-420E8A922DBE}">
      <dsp:nvSpPr>
        <dsp:cNvPr id="0" name=""/>
        <dsp:cNvSpPr/>
      </dsp:nvSpPr>
      <dsp:spPr>
        <a:xfrm rot="5400000">
          <a:off x="2424037" y="1582677"/>
          <a:ext cx="1793017" cy="2213697"/>
        </a:xfrm>
        <a:prstGeom prst="round1Rect">
          <a:avLst/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Окончание строительства</a:t>
          </a:r>
          <a:r>
            <a:rPr lang="en-US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           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ВЛ110 </a:t>
          </a: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кВ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Билибино-Песчанка, обеспечит электроснабжение Чаун-</a:t>
          </a: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Билибинского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T Commons Medium" panose="02000806030000020004" pitchFamily="2" charset="-52"/>
              <a:cs typeface="Times New Roman" panose="02020603050405020304" pitchFamily="18" charset="0"/>
            </a:rPr>
            <a:t>энергоузла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,</a:t>
          </a:r>
          <a:r>
            <a:rPr lang="en-US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 </a:t>
          </a:r>
          <a:r>
            <a:rPr lang="ru-RU" sz="1200" kern="1200" dirty="0">
              <a:latin typeface="TT Commons Medium" panose="02000806030000020004" pitchFamily="2" charset="-52"/>
              <a:cs typeface="Times New Roman" panose="02020603050405020304" pitchFamily="18" charset="0"/>
            </a:rPr>
            <a:t>в том числе за счет мощности ПАТЭС</a:t>
          </a:r>
          <a:endParaRPr lang="en-US" sz="1200" kern="1200" dirty="0">
            <a:latin typeface="TT Commons Medium" panose="02000806030000020004" pitchFamily="2" charset="-52"/>
            <a:cs typeface="Times New Roman" panose="02020603050405020304" pitchFamily="18" charset="0"/>
          </a:endParaRPr>
        </a:p>
      </dsp:txBody>
      <dsp:txXfrm rot="-5400000">
        <a:off x="2213697" y="2241271"/>
        <a:ext cx="2213697" cy="1344762"/>
      </dsp:txXfrm>
    </dsp:sp>
    <dsp:sp modelId="{01E8D9C0-3E57-4B85-802B-38345EAC7925}">
      <dsp:nvSpPr>
        <dsp:cNvPr id="0" name=""/>
        <dsp:cNvSpPr/>
      </dsp:nvSpPr>
      <dsp:spPr>
        <a:xfrm>
          <a:off x="1549587" y="1344762"/>
          <a:ext cx="1328218" cy="896508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rgbClr val="002060"/>
              </a:solidFill>
              <a:latin typeface="TT Commons Bold" panose="02000806030000020004" pitchFamily="2" charset="-52"/>
            </a:rPr>
            <a:t>РЕАЛИЗУЮТСЯ</a:t>
          </a:r>
        </a:p>
      </dsp:txBody>
      <dsp:txXfrm>
        <a:off x="1593351" y="1388526"/>
        <a:ext cx="1240690" cy="8089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C7FA9-A40F-48F8-81A3-803CB4F5A179}">
      <dsp:nvSpPr>
        <dsp:cNvPr id="0" name=""/>
        <dsp:cNvSpPr/>
      </dsp:nvSpPr>
      <dsp:spPr>
        <a:xfrm>
          <a:off x="-53377" y="0"/>
          <a:ext cx="814400" cy="814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CD3171-3D61-4ADB-BEFF-82DD8E441F4E}">
      <dsp:nvSpPr>
        <dsp:cNvPr id="0" name=""/>
        <dsp:cNvSpPr/>
      </dsp:nvSpPr>
      <dsp:spPr>
        <a:xfrm>
          <a:off x="115061" y="0"/>
          <a:ext cx="4414821" cy="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rgbClr val="002060"/>
              </a:solidFill>
              <a:latin typeface="TT Commons Medium" panose="02000806030000020004" pitchFamily="2" charset="-52"/>
            </a:rPr>
            <a:t>Ежегодно проводится межрегиональный форум «Идея в бизнес. Бизнес в результат</a:t>
          </a:r>
          <a:r>
            <a:rPr lang="ru-RU" sz="1600" b="0" kern="1200" dirty="0" smtClean="0">
              <a:solidFill>
                <a:srgbClr val="002060"/>
              </a:solidFill>
              <a:latin typeface="TT Commons Medium" panose="02000806030000020004" pitchFamily="2" charset="-52"/>
            </a:rPr>
            <a:t>»</a:t>
          </a:r>
        </a:p>
        <a:p>
          <a:pPr marL="50400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  <a:latin typeface="TT Commons DemiBold"/>
            </a:rPr>
            <a:t>2019</a:t>
          </a:r>
          <a:r>
            <a:rPr lang="ru-RU" sz="1400" b="0" kern="1200" dirty="0" smtClean="0">
              <a:solidFill>
                <a:srgbClr val="002060"/>
              </a:solidFill>
              <a:effectLst/>
              <a:latin typeface="TT Commons Medium" panose="02000806030000020004" pitchFamily="2" charset="-52"/>
            </a:rPr>
            <a:t> </a:t>
          </a:r>
          <a:r>
            <a:rPr lang="ru-RU" sz="1400" b="0" kern="1200" dirty="0" smtClean="0">
              <a:solidFill>
                <a:srgbClr val="002060"/>
              </a:solidFill>
              <a:effectLst/>
              <a:latin typeface="TT Commons DemiBold"/>
            </a:rPr>
            <a:t>– г.  Анадырь, п. Эгвекинот</a:t>
          </a:r>
        </a:p>
        <a:p>
          <a:pPr marL="21600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  <a:latin typeface="TT Commons DemiBold"/>
            </a:rPr>
            <a:t>2020 – г.  Анадырь, г.  Певек     </a:t>
          </a:r>
          <a:endParaRPr lang="ru-RU" sz="1400" b="0" kern="1200" dirty="0">
            <a:solidFill>
              <a:srgbClr val="002060"/>
            </a:solidFill>
            <a:effectLst/>
            <a:latin typeface="TT Commons DemiBold"/>
          </a:endParaRPr>
        </a:p>
      </dsp:txBody>
      <dsp:txXfrm>
        <a:off x="115061" y="0"/>
        <a:ext cx="4414821" cy="814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8D78-CB25-4552-880D-EA3FA792664D}">
      <dsp:nvSpPr>
        <dsp:cNvPr id="0" name=""/>
        <dsp:cNvSpPr/>
      </dsp:nvSpPr>
      <dsp:spPr>
        <a:xfrm rot="174023">
          <a:off x="250327" y="77785"/>
          <a:ext cx="3808682" cy="1221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E5EEE-E2A6-43D3-915C-1183D89E974A}">
      <dsp:nvSpPr>
        <dsp:cNvPr id="0" name=""/>
        <dsp:cNvSpPr/>
      </dsp:nvSpPr>
      <dsp:spPr>
        <a:xfrm>
          <a:off x="219624" y="10202"/>
          <a:ext cx="3362783" cy="546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25400" stA="20000" endPos="40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T Commons DemiBold" panose="02000506030000020004" pitchFamily="2" charset="-52"/>
            </a:rPr>
            <a:t>Создана государственная </a:t>
          </a:r>
          <a:r>
            <a:rPr lang="ru-RU" sz="1400" b="0" kern="1200" dirty="0" err="1">
              <a:latin typeface="TT Commons DemiBold" panose="02000506030000020004" pitchFamily="2" charset="-52"/>
            </a:rPr>
            <a:t>микрофинансовая</a:t>
          </a:r>
          <a:r>
            <a:rPr lang="ru-RU" sz="1400" b="0" kern="1200" dirty="0">
              <a:latin typeface="TT Commons DemiBold" panose="02000506030000020004" pitchFamily="2" charset="-52"/>
            </a:rPr>
            <a:t> организация </a:t>
          </a:r>
        </a:p>
      </dsp:txBody>
      <dsp:txXfrm>
        <a:off x="246287" y="36865"/>
        <a:ext cx="3309457" cy="492876"/>
      </dsp:txXfrm>
    </dsp:sp>
    <dsp:sp modelId="{23B2C2B8-D8C0-4B54-80F1-7705841BBE95}">
      <dsp:nvSpPr>
        <dsp:cNvPr id="0" name=""/>
        <dsp:cNvSpPr/>
      </dsp:nvSpPr>
      <dsp:spPr>
        <a:xfrm rot="332240">
          <a:off x="194455" y="1700882"/>
          <a:ext cx="3516494" cy="11352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98336-32B1-49C5-8BAF-614D5F75745F}">
      <dsp:nvSpPr>
        <dsp:cNvPr id="0" name=""/>
        <dsp:cNvSpPr/>
      </dsp:nvSpPr>
      <dsp:spPr>
        <a:xfrm>
          <a:off x="236564" y="1023578"/>
          <a:ext cx="3362783" cy="524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25400" stA="20000" endPos="40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>
              <a:latin typeface="TT Commons DemiBold" panose="02000506030000020004" pitchFamily="2" charset="-52"/>
            </a:rPr>
            <a:t>Докапитализация</a:t>
          </a:r>
          <a:r>
            <a:rPr lang="ru-RU" sz="1400" b="0" kern="1200" dirty="0">
              <a:latin typeface="TT Commons DemiBold" panose="02000506030000020004" pitchFamily="2" charset="-52"/>
            </a:rPr>
            <a:t> региональной гарантийной организации</a:t>
          </a:r>
        </a:p>
      </dsp:txBody>
      <dsp:txXfrm>
        <a:off x="262154" y="1049168"/>
        <a:ext cx="3311603" cy="473032"/>
      </dsp:txXfrm>
    </dsp:sp>
    <dsp:sp modelId="{B4E1B880-E18D-46F2-BE92-85DDBB2FAB35}">
      <dsp:nvSpPr>
        <dsp:cNvPr id="0" name=""/>
        <dsp:cNvSpPr/>
      </dsp:nvSpPr>
      <dsp:spPr>
        <a:xfrm rot="329009">
          <a:off x="234075" y="2832094"/>
          <a:ext cx="3909006" cy="1221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5200E-770A-4929-859E-CCF5F062BCB8}">
      <dsp:nvSpPr>
        <dsp:cNvPr id="0" name=""/>
        <dsp:cNvSpPr/>
      </dsp:nvSpPr>
      <dsp:spPr>
        <a:xfrm>
          <a:off x="223896" y="1996350"/>
          <a:ext cx="3364505" cy="532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25400" stA="20000" endPos="40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T Commons DemiBold" panose="02000506030000020004" pitchFamily="2" charset="-52"/>
            </a:rPr>
            <a:t>Активизация работы Центра </a:t>
          </a:r>
          <a:r>
            <a:rPr lang="ru-RU" sz="1400" b="0" kern="1200" dirty="0">
              <a:latin typeface="TT Commons DemiBold" panose="02000506030000020004" pitchFamily="2" charset="-52"/>
            </a:rPr>
            <a:t>поддержки </a:t>
          </a:r>
          <a:endParaRPr lang="ru-RU" sz="1400" b="0" kern="1200" dirty="0" smtClean="0">
            <a:latin typeface="TT Commons DemiBold" panose="02000506030000020004" pitchFamily="2" charset="-52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T Commons DemiBold" panose="02000506030000020004" pitchFamily="2" charset="-52"/>
            </a:rPr>
            <a:t>предпринимательства </a:t>
          </a:r>
          <a:endParaRPr lang="ru-RU" sz="1400" b="0" kern="1200" dirty="0">
            <a:latin typeface="TT Commons DemiBold" panose="02000506030000020004" pitchFamily="2" charset="-52"/>
          </a:endParaRPr>
        </a:p>
      </dsp:txBody>
      <dsp:txXfrm>
        <a:off x="249907" y="2022361"/>
        <a:ext cx="3312483" cy="4808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999DA-356D-4585-B876-736BAD6A0BF8}">
      <dsp:nvSpPr>
        <dsp:cNvPr id="0" name=""/>
        <dsp:cNvSpPr/>
      </dsp:nvSpPr>
      <dsp:spPr>
        <a:xfrm>
          <a:off x="0" y="0"/>
          <a:ext cx="3966443" cy="52839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Центр «Мой бизнес»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г. Анадырь, </a:t>
          </a:r>
          <a:r>
            <a:rPr lang="ru-RU" sz="1200" b="0" kern="1200" dirty="0" err="1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Тевлянто</a:t>
          </a:r>
          <a:r>
            <a:rPr lang="ru-RU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, 1</a:t>
          </a:r>
          <a:endParaRPr lang="en-US" sz="1200" b="0" kern="1200" dirty="0">
            <a:solidFill>
              <a:schemeClr val="tx1">
                <a:lumMod val="75000"/>
                <a:lumOff val="25000"/>
              </a:schemeClr>
            </a:solidFill>
            <a:latin typeface="TT Commons DemiBold" panose="02000506030000020004" pitchFamily="2" charset="-5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rPr>
            <a:t>бесплатная горячая линия: </a:t>
          </a:r>
          <a:r>
            <a:rPr lang="ru-RU" sz="1200" b="1" kern="1200" dirty="0">
              <a:solidFill>
                <a:srgbClr val="FF0000"/>
              </a:solidFill>
              <a:latin typeface="TT Commons DemiBold" panose="02000506030000020004" pitchFamily="2" charset="-52"/>
            </a:rPr>
            <a:t>8-800-2010-800</a:t>
          </a:r>
          <a:endParaRPr lang="en-US" sz="1200" b="1" kern="1200" dirty="0">
            <a:solidFill>
              <a:srgbClr val="FF0000"/>
            </a:solidFill>
            <a:latin typeface="TT Commons DemiBold" panose="02000506030000020004" pitchFamily="2" charset="-5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T Commons Light" panose="02000506020000020004" pitchFamily="2" charset="-52"/>
            </a:rPr>
            <a:t>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latin typeface="TT Commons Light" panose="02000506020000020004" pitchFamily="2" charset="-52"/>
          </a:endParaRPr>
        </a:p>
      </dsp:txBody>
      <dsp:txXfrm>
        <a:off x="0" y="0"/>
        <a:ext cx="3966443" cy="1585174"/>
      </dsp:txXfrm>
    </dsp:sp>
    <dsp:sp modelId="{7B97C337-A7D2-4307-B2E9-0EB32806749A}">
      <dsp:nvSpPr>
        <dsp:cNvPr id="0" name=""/>
        <dsp:cNvSpPr/>
      </dsp:nvSpPr>
      <dsp:spPr>
        <a:xfrm>
          <a:off x="429454" y="1348969"/>
          <a:ext cx="3107533" cy="386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TT Commons Medium" panose="02000806030000020004" pitchFamily="2" charset="-52"/>
            </a:rPr>
            <a:t>Промышленный парк</a:t>
          </a:r>
        </a:p>
      </dsp:txBody>
      <dsp:txXfrm>
        <a:off x="440780" y="1360295"/>
        <a:ext cx="3084881" cy="364031"/>
      </dsp:txXfrm>
    </dsp:sp>
    <dsp:sp modelId="{7749999A-0F29-489A-96E4-9A6C35CD1559}">
      <dsp:nvSpPr>
        <dsp:cNvPr id="0" name=""/>
        <dsp:cNvSpPr/>
      </dsp:nvSpPr>
      <dsp:spPr>
        <a:xfrm>
          <a:off x="429454" y="1856914"/>
          <a:ext cx="3107533" cy="386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 err="1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Микрофинансовая</a:t>
          </a: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 организация</a:t>
          </a:r>
        </a:p>
      </dsp:txBody>
      <dsp:txXfrm>
        <a:off x="440780" y="1868240"/>
        <a:ext cx="3084881" cy="364031"/>
      </dsp:txXfrm>
    </dsp:sp>
    <dsp:sp modelId="{53E44CBE-1695-40F4-B993-2F0CD449CCAE}">
      <dsp:nvSpPr>
        <dsp:cNvPr id="0" name=""/>
        <dsp:cNvSpPr/>
      </dsp:nvSpPr>
      <dsp:spPr>
        <a:xfrm>
          <a:off x="429454" y="2364860"/>
          <a:ext cx="3107533" cy="386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Региональная гарантийная организация</a:t>
          </a:r>
        </a:p>
      </dsp:txBody>
      <dsp:txXfrm>
        <a:off x="440780" y="2376186"/>
        <a:ext cx="3084881" cy="364031"/>
      </dsp:txXfrm>
    </dsp:sp>
    <dsp:sp modelId="{B3ADB084-5D4C-4B5E-BB05-B7E9BF31A8DC}">
      <dsp:nvSpPr>
        <dsp:cNvPr id="0" name=""/>
        <dsp:cNvSpPr/>
      </dsp:nvSpPr>
      <dsp:spPr>
        <a:xfrm>
          <a:off x="429454" y="2872805"/>
          <a:ext cx="3107533" cy="386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 поддержки предпринимательства</a:t>
          </a:r>
        </a:p>
      </dsp:txBody>
      <dsp:txXfrm>
        <a:off x="440780" y="2884131"/>
        <a:ext cx="3084881" cy="364031"/>
      </dsp:txXfrm>
    </dsp:sp>
    <dsp:sp modelId="{F927624C-F659-4C0A-8BDC-3B70BC0B6076}">
      <dsp:nvSpPr>
        <dsp:cNvPr id="0" name=""/>
        <dsp:cNvSpPr/>
      </dsp:nvSpPr>
      <dsp:spPr>
        <a:xfrm>
          <a:off x="429454" y="3599891"/>
          <a:ext cx="3107533" cy="386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Центра поддержки экспорта</a:t>
          </a:r>
        </a:p>
      </dsp:txBody>
      <dsp:txXfrm>
        <a:off x="440780" y="3611217"/>
        <a:ext cx="3084881" cy="364031"/>
      </dsp:txXfrm>
    </dsp:sp>
    <dsp:sp modelId="{8DA3E3E9-600A-420D-ABF3-63EACA5B4373}">
      <dsp:nvSpPr>
        <dsp:cNvPr id="0" name=""/>
        <dsp:cNvSpPr/>
      </dsp:nvSpPr>
      <dsp:spPr>
        <a:xfrm>
          <a:off x="429454" y="4107837"/>
          <a:ext cx="3107533" cy="386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Центра народных </a:t>
          </a:r>
          <a:r>
            <a:rPr lang="ru-RU" sz="1200" b="0" kern="1200" dirty="0" smtClean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 художественных </a:t>
          </a: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промыслов</a:t>
          </a:r>
        </a:p>
      </dsp:txBody>
      <dsp:txXfrm>
        <a:off x="440780" y="4119163"/>
        <a:ext cx="3084881" cy="364031"/>
      </dsp:txXfrm>
    </dsp:sp>
    <dsp:sp modelId="{4177C752-3FDC-4F9B-BDD3-96CF83748F35}">
      <dsp:nvSpPr>
        <dsp:cNvPr id="0" name=""/>
        <dsp:cNvSpPr/>
      </dsp:nvSpPr>
      <dsp:spPr>
        <a:xfrm>
          <a:off x="429454" y="4616415"/>
          <a:ext cx="3107533" cy="386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Центра компетенций </a:t>
          </a:r>
          <a:r>
            <a:rPr lang="ru-RU" sz="1200" b="0" kern="1200" dirty="0" err="1">
              <a:solidFill>
                <a:prstClr val="white"/>
              </a:solidFill>
              <a:latin typeface="TT Commons Medium" panose="02000806030000020004" pitchFamily="2" charset="-52"/>
              <a:ea typeface="+mn-ea"/>
              <a:cs typeface="+mn-cs"/>
            </a:rPr>
            <a:t>сельхозкооперации</a:t>
          </a:r>
          <a:endParaRPr lang="ru-RU" sz="1200" b="0" kern="1200" dirty="0">
            <a:solidFill>
              <a:prstClr val="white"/>
            </a:solidFill>
            <a:latin typeface="TT Commons Medium" panose="02000806030000020004" pitchFamily="2" charset="-52"/>
            <a:ea typeface="+mn-ea"/>
            <a:cs typeface="+mn-cs"/>
          </a:endParaRPr>
        </a:p>
      </dsp:txBody>
      <dsp:txXfrm>
        <a:off x="440780" y="4627741"/>
        <a:ext cx="3084881" cy="364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0.28798</cdr:x>
      <cdr:y>0.11966</cdr:y>
    </cdr:from>
    <cdr:to>
      <cdr:x>0.45949</cdr:x>
      <cdr:y>0.21806</cdr:y>
    </cdr:to>
    <cdr:sp macro="" textlink="">
      <cdr:nvSpPr>
        <cdr:cNvPr id="2" name="Выноска со стрелкой вниз 1"/>
        <cdr:cNvSpPr/>
      </cdr:nvSpPr>
      <cdr:spPr>
        <a:xfrm xmlns:a="http://schemas.openxmlformats.org/drawingml/2006/main">
          <a:off x="2800650" y="319498"/>
          <a:ext cx="1667922" cy="262732"/>
        </a:xfrm>
        <a:prstGeom xmlns:a="http://schemas.openxmlformats.org/drawingml/2006/main" prst="downArrowCallout">
          <a:avLst/>
        </a:prstGeom>
        <a:noFill xmlns:a="http://schemas.openxmlformats.org/drawingml/2006/main"/>
        <a:ln xmlns:a="http://schemas.openxmlformats.org/drawingml/2006/main">
          <a:solidFill>
            <a:srgbClr val="3B69B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T Commons Bold"/>
            </a:rPr>
            <a:t>35,5</a:t>
          </a:r>
          <a:endParaRPr lang="ru-RU" sz="1000" b="1" dirty="0">
            <a:solidFill>
              <a:schemeClr val="tx1"/>
            </a:solidFill>
            <a:latin typeface="TT Commons Bold"/>
          </a:endParaRPr>
        </a:p>
      </cdr:txBody>
    </cdr:sp>
  </cdr:relSizeAnchor>
  <cdr:relSizeAnchor xmlns:cdr="http://schemas.openxmlformats.org/drawingml/2006/chartDrawing">
    <cdr:from>
      <cdr:x>0.51872</cdr:x>
      <cdr:y>0.12393</cdr:y>
    </cdr:from>
    <cdr:to>
      <cdr:x>0.70383</cdr:x>
      <cdr:y>0.22233</cdr:y>
    </cdr:to>
    <cdr:sp macro="" textlink="">
      <cdr:nvSpPr>
        <cdr:cNvPr id="3" name="Выноска со стрелкой вниз 2"/>
        <cdr:cNvSpPr/>
      </cdr:nvSpPr>
      <cdr:spPr>
        <a:xfrm xmlns:a="http://schemas.openxmlformats.org/drawingml/2006/main">
          <a:off x="5044636" y="330899"/>
          <a:ext cx="1800200" cy="262733"/>
        </a:xfrm>
        <a:prstGeom xmlns:a="http://schemas.openxmlformats.org/drawingml/2006/main" prst="downArrowCallout">
          <a:avLst/>
        </a:prstGeom>
        <a:noFill xmlns:a="http://schemas.openxmlformats.org/drawingml/2006/main"/>
        <a:ln xmlns:a="http://schemas.openxmlformats.org/drawingml/2006/main">
          <a:solidFill>
            <a:srgbClr val="3B69B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T Commons Bold"/>
            </a:rPr>
            <a:t>39,1</a:t>
          </a:r>
          <a:endParaRPr lang="ru-RU" sz="1000" b="1" dirty="0">
            <a:solidFill>
              <a:schemeClr val="tx1"/>
            </a:solidFill>
            <a:latin typeface="TT Commons Bold"/>
          </a:endParaRPr>
        </a:p>
      </cdr:txBody>
    </cdr:sp>
  </cdr:relSizeAnchor>
  <cdr:relSizeAnchor xmlns:cdr="http://schemas.openxmlformats.org/drawingml/2006/chartDrawing">
    <cdr:from>
      <cdr:x>0.74825</cdr:x>
      <cdr:y>0.08772</cdr:y>
    </cdr:from>
    <cdr:to>
      <cdr:x>0.91855</cdr:x>
      <cdr:y>0.18613</cdr:y>
    </cdr:to>
    <cdr:sp macro="" textlink="">
      <cdr:nvSpPr>
        <cdr:cNvPr id="4" name="Выноска со стрелкой вниз 3"/>
        <cdr:cNvSpPr/>
      </cdr:nvSpPr>
      <cdr:spPr>
        <a:xfrm xmlns:a="http://schemas.openxmlformats.org/drawingml/2006/main">
          <a:off x="7276884" y="234229"/>
          <a:ext cx="1656184" cy="262759"/>
        </a:xfrm>
        <a:prstGeom xmlns:a="http://schemas.openxmlformats.org/drawingml/2006/main" prst="downArrowCallout">
          <a:avLst/>
        </a:prstGeom>
        <a:noFill xmlns:a="http://schemas.openxmlformats.org/drawingml/2006/main"/>
        <a:ln xmlns:a="http://schemas.openxmlformats.org/drawingml/2006/main">
          <a:solidFill>
            <a:srgbClr val="3B69B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tx1"/>
              </a:solidFill>
              <a:latin typeface="TT Commons Bold"/>
            </a:rPr>
            <a:t>32,2</a:t>
          </a:r>
          <a:endParaRPr lang="ru-RU" sz="800" b="1" dirty="0">
            <a:solidFill>
              <a:schemeClr val="tx1"/>
            </a:solidFill>
            <a:latin typeface="TT Commons Bold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0.81773</cdr:x>
      <cdr:y>0.05219</cdr:y>
    </cdr:from>
    <cdr:to>
      <cdr:x>0.98754</cdr:x>
      <cdr:y>0.4265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3288" y="127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0.83019</cdr:x>
      <cdr:y>0.2754</cdr:y>
    </cdr:from>
    <cdr:to>
      <cdr:x>1</cdr:x>
      <cdr:y>0.64972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74991" y="793360"/>
          <a:ext cx="690332" cy="1078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0.07057</cdr:x>
      <cdr:y>0.90728</cdr:y>
    </cdr:from>
    <cdr:to>
      <cdr:x>0.90675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7292" y="2216338"/>
          <a:ext cx="4588778" cy="22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indent="0"/>
          <a:endParaRPr lang="ru-RU" sz="1100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0.81773</cdr:x>
      <cdr:y>0.05219</cdr:y>
    </cdr:from>
    <cdr:to>
      <cdr:x>0.98754</cdr:x>
      <cdr:y>0.4265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3288" y="127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0.83019</cdr:x>
      <cdr:y>0.2754</cdr:y>
    </cdr:from>
    <cdr:to>
      <cdr:x>1</cdr:x>
      <cdr:y>0.64972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74991" y="793360"/>
          <a:ext cx="690332" cy="1078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0.07057</cdr:x>
      <cdr:y>0.90728</cdr:y>
    </cdr:from>
    <cdr:to>
      <cdr:x>0.90675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7292" y="2216338"/>
          <a:ext cx="4588778" cy="22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indent="0"/>
          <a:endParaRPr lang="ru-RU" sz="1100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0.292</cdr:y>
    </cdr:from>
    <cdr:to>
      <cdr:x>0.02425</cdr:x>
      <cdr:y>0.7485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640967"/>
          <a:ext cx="223359" cy="25654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</cdr:sp>
  </cdr:relSizeAnchor>
  <cdr:relSizeAnchor xmlns:cdr="http://schemas.openxmlformats.org/drawingml/2006/chartDrawing">
    <cdr:from>
      <cdr:x>0.96375</cdr:x>
      <cdr:y>0.292</cdr:y>
    </cdr:from>
    <cdr:to>
      <cdr:x>0.99725</cdr:x>
      <cdr:y>0.6485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76788" y="1640967"/>
          <a:ext cx="308558" cy="2003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</cdr:sp>
  </cdr:relSizeAnchor>
  <cdr:relSizeAnchor xmlns:cdr="http://schemas.openxmlformats.org/drawingml/2006/chartDrawing">
    <cdr:from>
      <cdr:x>0.01563</cdr:x>
      <cdr:y>0.01566</cdr:y>
    </cdr:from>
    <cdr:to>
      <cdr:x>1</cdr:x>
      <cdr:y>0.13471</cdr:y>
    </cdr:to>
    <cdr:sp macro="" textlink="">
      <cdr:nvSpPr>
        <cdr:cNvPr id="4" name="Rectangle 2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68574" y="47371"/>
          <a:ext cx="4318753" cy="36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387350" indent="66675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776288" indent="134938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166813" indent="201613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555750" indent="269875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endParaRPr lang="ru-RU" sz="1000" b="1" kern="0" dirty="0">
            <a:latin typeface="+mj-lt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0.06103</cdr:x>
      <cdr:y>0.79515</cdr:y>
    </cdr:from>
    <cdr:to>
      <cdr:x>0.9689</cdr:x>
      <cdr:y>0.96031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188" y="2387713"/>
          <a:ext cx="4242405" cy="49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2060"/>
              </a:solidFill>
              <a:latin typeface="TT Commons Light" panose="02000506020000020004" pitchFamily="2" charset="-52"/>
            </a:rPr>
            <a:t> Доля твердых коммунальных отходов, направленных на утилизацию, в общем объеме образованных твердых коммунальных отходов (%)</a:t>
          </a:r>
          <a:endParaRPr lang="ru-RU" sz="1000" dirty="0">
            <a:solidFill>
              <a:srgbClr val="002060"/>
            </a:solidFill>
            <a:latin typeface="TT Commons Light" panose="02000506020000020004" pitchFamily="2" charset="-52"/>
          </a:endParaRPr>
        </a:p>
      </cdr:txBody>
    </cdr:sp>
  </cdr:relSizeAnchor>
  <cdr:relSizeAnchor xmlns:cdr="http://schemas.openxmlformats.org/drawingml/2006/chartDrawing">
    <cdr:from>
      <cdr:x>0.69866</cdr:x>
      <cdr:y>0.44542</cdr:y>
    </cdr:from>
    <cdr:to>
      <cdr:x>0.72841</cdr:x>
      <cdr:y>0.5129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2038" y="950508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0.14827</cdr:x>
      <cdr:y>0.41167</cdr:y>
    </cdr:from>
    <cdr:to>
      <cdr:x>0.1929</cdr:x>
      <cdr:y>0.61413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7742" y="878500"/>
          <a:ext cx="2160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0.06103</cdr:x>
      <cdr:y>0.79515</cdr:y>
    </cdr:from>
    <cdr:to>
      <cdr:x>0.9689</cdr:x>
      <cdr:y>0.96031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188" y="2005559"/>
          <a:ext cx="4242405" cy="416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2060"/>
              </a:solidFill>
              <a:latin typeface="TT Commons Light" panose="02000506020000020004" pitchFamily="2" charset="-52"/>
            </a:rPr>
            <a:t> Количество выбросов загрязняющих веществ в атмосферный воздух от стационарных источников (тыс. тонн)</a:t>
          </a:r>
          <a:endParaRPr lang="ru-RU" sz="1000" dirty="0">
            <a:solidFill>
              <a:srgbClr val="002060"/>
            </a:solidFill>
            <a:latin typeface="TT Commons Light" panose="02000506020000020004" pitchFamily="2" charset="-52"/>
          </a:endParaRPr>
        </a:p>
      </cdr:txBody>
    </cdr:sp>
  </cdr:relSizeAnchor>
  <cdr:relSizeAnchor xmlns:cdr="http://schemas.openxmlformats.org/drawingml/2006/chartDrawing">
    <cdr:from>
      <cdr:x>0.69866</cdr:x>
      <cdr:y>0.44542</cdr:y>
    </cdr:from>
    <cdr:to>
      <cdr:x>0.72841</cdr:x>
      <cdr:y>0.5129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2038" y="950508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0.14827</cdr:x>
      <cdr:y>0.41167</cdr:y>
    </cdr:from>
    <cdr:to>
      <cdr:x>0.1929</cdr:x>
      <cdr:y>0.61413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7742" y="878500"/>
          <a:ext cx="2160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0.07015</cdr:x>
      <cdr:y>0.15184</cdr:y>
    </cdr:from>
    <cdr:to>
      <cdr:x>0.21874</cdr:x>
      <cdr:y>0.2514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7811" y="382988"/>
          <a:ext cx="694349" cy="251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27,3</a:t>
          </a:r>
          <a:r>
            <a:rPr lang="ru-RU" sz="14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  </a:t>
          </a:r>
          <a:endParaRPr lang="ru-RU" sz="14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0.2774</cdr:x>
      <cdr:y>0.2099</cdr:y>
    </cdr:from>
    <cdr:to>
      <cdr:x>0.44691</cdr:x>
      <cdr:y>0.33073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96280" y="529424"/>
          <a:ext cx="792107" cy="304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24,6</a:t>
          </a:r>
          <a:endParaRPr lang="ru-RU" sz="120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0.51133</cdr:x>
      <cdr:y>0.27096</cdr:y>
    </cdr:from>
    <cdr:to>
      <cdr:x>0.66543</cdr:x>
      <cdr:y>0.3827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389386" y="683432"/>
          <a:ext cx="720097" cy="281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22,3</a:t>
          </a:r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 </a:t>
          </a:r>
          <a:endParaRPr lang="ru-RU" sz="12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0.7363</cdr:x>
      <cdr:y>0.35865</cdr:y>
    </cdr:from>
    <cdr:to>
      <cdr:x>0.89379</cdr:x>
      <cdr:y>0.47094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440662" y="904612"/>
          <a:ext cx="735938" cy="283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18,1</a:t>
          </a:r>
          <a:endParaRPr lang="ru-RU" sz="12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0.06103</cdr:x>
      <cdr:y>0.79515</cdr:y>
    </cdr:from>
    <cdr:to>
      <cdr:x>0.9689</cdr:x>
      <cdr:y>0.96031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190" y="2387713"/>
          <a:ext cx="4242425" cy="49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2060"/>
              </a:solidFill>
              <a:latin typeface="TT Commons Light" panose="02000506020000020004" pitchFamily="2" charset="-52"/>
            </a:rPr>
            <a:t> Площадь лесного фонда, пройденная огнем (га)</a:t>
          </a:r>
          <a:endParaRPr lang="ru-RU" sz="1000" dirty="0">
            <a:solidFill>
              <a:srgbClr val="002060"/>
            </a:solidFill>
            <a:latin typeface="TT Commons Light" panose="02000506020000020004" pitchFamily="2" charset="-52"/>
          </a:endParaRPr>
        </a:p>
      </cdr:txBody>
    </cdr:sp>
  </cdr:relSizeAnchor>
  <cdr:relSizeAnchor xmlns:cdr="http://schemas.openxmlformats.org/drawingml/2006/chartDrawing">
    <cdr:from>
      <cdr:x>0.69866</cdr:x>
      <cdr:y>0.44542</cdr:y>
    </cdr:from>
    <cdr:to>
      <cdr:x>0.72841</cdr:x>
      <cdr:y>0.5129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2038" y="950508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0.14827</cdr:x>
      <cdr:y>0.41167</cdr:y>
    </cdr:from>
    <cdr:to>
      <cdr:x>0.1929</cdr:x>
      <cdr:y>0.61413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7742" y="878500"/>
          <a:ext cx="2160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0.06927</cdr:x>
      <cdr:y>0.64099</cdr:y>
    </cdr:from>
    <cdr:to>
      <cdr:x>0.21786</cdr:x>
      <cdr:y>0.74055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3690" y="1924807"/>
          <a:ext cx="694349" cy="298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2 782</a:t>
          </a:r>
          <a:endParaRPr lang="ru-RU" sz="14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0.27768</cdr:x>
      <cdr:y>0.15991</cdr:y>
    </cdr:from>
    <cdr:to>
      <cdr:x>0.44719</cdr:x>
      <cdr:y>0.28074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97576" y="410163"/>
          <a:ext cx="792106" cy="309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90 141</a:t>
          </a:r>
          <a:endParaRPr lang="ru-RU" sz="120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0.50929</cdr:x>
      <cdr:y>0.42112</cdr:y>
    </cdr:from>
    <cdr:to>
      <cdr:x>0.66339</cdr:x>
      <cdr:y>0.53286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379889" y="1080120"/>
          <a:ext cx="720097" cy="286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47 046</a:t>
          </a:r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 </a:t>
          </a:r>
          <a:endParaRPr lang="ru-RU" sz="12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0.73937</cdr:x>
      <cdr:y>0.64096</cdr:y>
    </cdr:from>
    <cdr:to>
      <cdr:x>0.89686</cdr:x>
      <cdr:y>0.75325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455007" y="1924712"/>
          <a:ext cx="735938" cy="33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2 512</a:t>
          </a:r>
          <a:endParaRPr lang="ru-RU" sz="12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0.06103</cdr:x>
      <cdr:y>0.79515</cdr:y>
    </cdr:from>
    <cdr:to>
      <cdr:x>0.9689</cdr:x>
      <cdr:y>0.96031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190" y="2387713"/>
          <a:ext cx="4242425" cy="49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2060"/>
              </a:solidFill>
              <a:latin typeface="TT Commons Light" panose="02000506020000020004" pitchFamily="2" charset="-52"/>
            </a:rPr>
            <a:t> Обнаружено и ликвидировано лесных пожаров (шт.)</a:t>
          </a:r>
          <a:endParaRPr lang="ru-RU" sz="1000" dirty="0">
            <a:solidFill>
              <a:srgbClr val="002060"/>
            </a:solidFill>
            <a:latin typeface="TT Commons Light" panose="02000506020000020004" pitchFamily="2" charset="-52"/>
          </a:endParaRPr>
        </a:p>
      </cdr:txBody>
    </cdr:sp>
  </cdr:relSizeAnchor>
  <cdr:relSizeAnchor xmlns:cdr="http://schemas.openxmlformats.org/drawingml/2006/chartDrawing">
    <cdr:from>
      <cdr:x>0.69866</cdr:x>
      <cdr:y>0.44542</cdr:y>
    </cdr:from>
    <cdr:to>
      <cdr:x>0.72841</cdr:x>
      <cdr:y>0.5129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2038" y="950508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0.14827</cdr:x>
      <cdr:y>0.41167</cdr:y>
    </cdr:from>
    <cdr:to>
      <cdr:x>0.1929</cdr:x>
      <cdr:y>0.61413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7742" y="878500"/>
          <a:ext cx="2160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0.06431</cdr:x>
      <cdr:y>0.61536</cdr:y>
    </cdr:from>
    <cdr:to>
      <cdr:x>0.2129</cdr:x>
      <cdr:y>0.71492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0516" y="1552089"/>
          <a:ext cx="694350" cy="251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10</a:t>
          </a:r>
          <a:r>
            <a:rPr lang="ru-RU" sz="14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  </a:t>
          </a:r>
          <a:endParaRPr lang="ru-RU" sz="14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0.28048</cdr:x>
      <cdr:y>0.22033</cdr:y>
    </cdr:from>
    <cdr:to>
      <cdr:x>0.44999</cdr:x>
      <cdr:y>0.34116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10648" y="555726"/>
          <a:ext cx="792107" cy="304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64</a:t>
          </a:r>
          <a:endParaRPr lang="ru-RU" sz="120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0.50855</cdr:x>
      <cdr:y>0.4248</cdr:y>
    </cdr:from>
    <cdr:to>
      <cdr:x>0.66265</cdr:x>
      <cdr:y>0.53654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376400" y="1071449"/>
          <a:ext cx="720097" cy="281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38</a:t>
          </a:r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 </a:t>
          </a:r>
          <a:endParaRPr lang="ru-RU" sz="12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0.73685</cdr:x>
      <cdr:y>0.64223</cdr:y>
    </cdr:from>
    <cdr:to>
      <cdr:x>0.89434</cdr:x>
      <cdr:y>0.75452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384375" y="1492875"/>
          <a:ext cx="723354" cy="26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8</a:t>
          </a:r>
          <a:endParaRPr lang="ru-RU" sz="1200" b="0" dirty="0">
            <a:solidFill>
              <a:schemeClr val="bg1"/>
            </a:solidFill>
            <a:latin typeface="TT Commons DemiBold" panose="02000506030000020004" pitchFamily="2" charset="-52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0.28812</cdr:x>
      <cdr:y>0.16947</cdr:y>
    </cdr:from>
    <cdr:to>
      <cdr:x>0.5</cdr:x>
      <cdr:y>0.26787</cdr:y>
    </cdr:to>
    <cdr:sp macro="" textlink="">
      <cdr:nvSpPr>
        <cdr:cNvPr id="2" name="Выноска со стрелкой вниз 1"/>
        <cdr:cNvSpPr/>
      </cdr:nvSpPr>
      <cdr:spPr>
        <a:xfrm xmlns:a="http://schemas.openxmlformats.org/drawingml/2006/main">
          <a:off x="2802012" y="504056"/>
          <a:ext cx="2060566" cy="292669"/>
        </a:xfrm>
        <a:prstGeom xmlns:a="http://schemas.openxmlformats.org/drawingml/2006/main" prst="downArrowCallout">
          <a:avLst/>
        </a:prstGeom>
        <a:noFill xmlns:a="http://schemas.openxmlformats.org/drawingml/2006/main"/>
        <a:ln xmlns:a="http://schemas.openxmlformats.org/drawingml/2006/main">
          <a:solidFill>
            <a:srgbClr val="3B69B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  <a:latin typeface="TT Commons Bold"/>
            </a:rPr>
            <a:t>35,2</a:t>
          </a:r>
          <a:endParaRPr lang="ru-RU" sz="1000" b="1" dirty="0">
            <a:solidFill>
              <a:schemeClr val="tx1"/>
            </a:solidFill>
            <a:latin typeface="TT Commons Bold"/>
          </a:endParaRPr>
        </a:p>
      </cdr:txBody>
    </cdr:sp>
  </cdr:relSizeAnchor>
  <cdr:relSizeAnchor xmlns:cdr="http://schemas.openxmlformats.org/drawingml/2006/chartDrawing">
    <cdr:from>
      <cdr:x>0.52238</cdr:x>
      <cdr:y>0.09684</cdr:y>
    </cdr:from>
    <cdr:to>
      <cdr:x>0.73426</cdr:x>
      <cdr:y>0.19524</cdr:y>
    </cdr:to>
    <cdr:sp macro="" textlink="">
      <cdr:nvSpPr>
        <cdr:cNvPr id="3" name="Выноска со стрелкой вниз 2"/>
        <cdr:cNvSpPr/>
      </cdr:nvSpPr>
      <cdr:spPr>
        <a:xfrm xmlns:a="http://schemas.openxmlformats.org/drawingml/2006/main">
          <a:off x="5080190" y="288032"/>
          <a:ext cx="2060566" cy="292669"/>
        </a:xfrm>
        <a:prstGeom xmlns:a="http://schemas.openxmlformats.org/drawingml/2006/main" prst="downArrowCallout">
          <a:avLst/>
        </a:prstGeom>
        <a:noFill xmlns:a="http://schemas.openxmlformats.org/drawingml/2006/main"/>
        <a:ln xmlns:a="http://schemas.openxmlformats.org/drawingml/2006/main">
          <a:solidFill>
            <a:srgbClr val="3B69B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tx1"/>
              </a:solidFill>
              <a:latin typeface="TT Commons Bold"/>
            </a:rPr>
            <a:t>38,1</a:t>
          </a:r>
          <a:endParaRPr lang="ru-RU" sz="800" b="1" dirty="0">
            <a:solidFill>
              <a:schemeClr val="tx1"/>
            </a:solidFill>
            <a:latin typeface="TT Commons Bold"/>
          </a:endParaRPr>
        </a:p>
      </cdr:txBody>
    </cdr:sp>
  </cdr:relSizeAnchor>
  <cdr:relSizeAnchor xmlns:cdr="http://schemas.openxmlformats.org/drawingml/2006/chartDrawing">
    <cdr:from>
      <cdr:x>0.77824</cdr:x>
      <cdr:y>0.19368</cdr:y>
    </cdr:from>
    <cdr:to>
      <cdr:x>0.99012</cdr:x>
      <cdr:y>0.29209</cdr:y>
    </cdr:to>
    <cdr:sp macro="" textlink="">
      <cdr:nvSpPr>
        <cdr:cNvPr id="4" name="Выноска со стрелкой вниз 3"/>
        <cdr:cNvSpPr/>
      </cdr:nvSpPr>
      <cdr:spPr>
        <a:xfrm xmlns:a="http://schemas.openxmlformats.org/drawingml/2006/main">
          <a:off x="7568481" y="576064"/>
          <a:ext cx="2060566" cy="292699"/>
        </a:xfrm>
        <a:prstGeom xmlns:a="http://schemas.openxmlformats.org/drawingml/2006/main" prst="downArrowCallout">
          <a:avLst/>
        </a:prstGeom>
        <a:noFill xmlns:a="http://schemas.openxmlformats.org/drawingml/2006/main"/>
        <a:ln xmlns:a="http://schemas.openxmlformats.org/drawingml/2006/main">
          <a:solidFill>
            <a:srgbClr val="3B69B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tx1"/>
              </a:solidFill>
              <a:latin typeface="TT Commons Bold"/>
            </a:rPr>
            <a:t>30,4</a:t>
          </a:r>
          <a:endParaRPr lang="ru-RU" sz="800" b="1" dirty="0">
            <a:solidFill>
              <a:schemeClr val="tx1"/>
            </a:solidFill>
            <a:latin typeface="TT Commons Bold"/>
          </a:endParaRPr>
        </a:p>
      </cdr:txBody>
    </cdr:sp>
  </cdr:relSizeAnchor>
  <cdr:relSizeAnchor xmlns:cdr="http://schemas.openxmlformats.org/drawingml/2006/chartDrawing">
    <cdr:from>
      <cdr:x>0.03774</cdr:x>
      <cdr:y>0.21789</cdr:y>
    </cdr:from>
    <cdr:to>
      <cdr:x>0.24962</cdr:x>
      <cdr:y>0.31629</cdr:y>
    </cdr:to>
    <cdr:sp macro="" textlink="">
      <cdr:nvSpPr>
        <cdr:cNvPr id="5" name="Выноска со стрелкой вниз 4"/>
        <cdr:cNvSpPr/>
      </cdr:nvSpPr>
      <cdr:spPr>
        <a:xfrm xmlns:a="http://schemas.openxmlformats.org/drawingml/2006/main">
          <a:off x="367039" y="648072"/>
          <a:ext cx="2060566" cy="292669"/>
        </a:xfrm>
        <a:prstGeom xmlns:a="http://schemas.openxmlformats.org/drawingml/2006/main" prst="downArrowCallout">
          <a:avLst/>
        </a:prstGeom>
        <a:noFill xmlns:a="http://schemas.openxmlformats.org/drawingml/2006/main"/>
        <a:ln xmlns:a="http://schemas.openxmlformats.org/drawingml/2006/main">
          <a:solidFill>
            <a:srgbClr val="3B69B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tx1"/>
              </a:solidFill>
              <a:latin typeface="TT Commons Bold"/>
            </a:rPr>
            <a:t>31,5</a:t>
          </a:r>
          <a:endParaRPr lang="ru-RU" sz="800" b="1" dirty="0">
            <a:solidFill>
              <a:schemeClr val="tx1"/>
            </a:solidFill>
            <a:latin typeface="TT Commons Bold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0.292</cdr:y>
    </cdr:from>
    <cdr:to>
      <cdr:x>0.02425</cdr:x>
      <cdr:y>0.7485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640967"/>
          <a:ext cx="223359" cy="25654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</cdr:sp>
  </cdr:relSizeAnchor>
  <cdr:relSizeAnchor xmlns:cdr="http://schemas.openxmlformats.org/drawingml/2006/chartDrawing">
    <cdr:from>
      <cdr:x>0.96375</cdr:x>
      <cdr:y>0.292</cdr:y>
    </cdr:from>
    <cdr:to>
      <cdr:x>0.99725</cdr:x>
      <cdr:y>0.6485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76788" y="1640967"/>
          <a:ext cx="308558" cy="2003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</cdr:sp>
  </cdr:relSizeAnchor>
  <cdr:relSizeAnchor xmlns:cdr="http://schemas.openxmlformats.org/drawingml/2006/chartDrawing">
    <cdr:from>
      <cdr:x>0.01563</cdr:x>
      <cdr:y>0.01566</cdr:y>
    </cdr:from>
    <cdr:to>
      <cdr:x>1</cdr:x>
      <cdr:y>0.13471</cdr:y>
    </cdr:to>
    <cdr:sp macro="" textlink="">
      <cdr:nvSpPr>
        <cdr:cNvPr id="4" name="Rectangle 2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68574" y="47371"/>
          <a:ext cx="4318753" cy="36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387350" indent="66675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776288" indent="134938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166813" indent="201613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555750" indent="269875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3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endParaRPr lang="ru-RU" sz="1000" b="1" kern="0" dirty="0"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0.06103</cdr:x>
      <cdr:y>0.79515</cdr:y>
    </cdr:from>
    <cdr:to>
      <cdr:x>0.9689</cdr:x>
      <cdr:y>0.96031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190" y="2387713"/>
          <a:ext cx="4242425" cy="49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rgbClr val="002060"/>
              </a:solidFill>
              <a:latin typeface="TT Commons Light" panose="02000506020000020004" pitchFamily="2" charset="-52"/>
            </a:rPr>
            <a:t>Доля автомобильных дорог Анадырской городской агломерации находящихся в нормативном состоянии (%)</a:t>
          </a:r>
        </a:p>
      </cdr:txBody>
    </cdr:sp>
  </cdr:relSizeAnchor>
  <cdr:relSizeAnchor xmlns:cdr="http://schemas.openxmlformats.org/drawingml/2006/chartDrawing">
    <cdr:from>
      <cdr:x>0.69866</cdr:x>
      <cdr:y>0.44542</cdr:y>
    </cdr:from>
    <cdr:to>
      <cdr:x>0.72841</cdr:x>
      <cdr:y>0.5129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2038" y="950508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0.14827</cdr:x>
      <cdr:y>0.41167</cdr:y>
    </cdr:from>
    <cdr:to>
      <cdr:x>0.1929</cdr:x>
      <cdr:y>0.61413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7742" y="878500"/>
          <a:ext cx="2160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0.068</cdr:x>
      <cdr:y>0.4796</cdr:y>
    </cdr:from>
    <cdr:to>
      <cdr:x>0.21659</cdr:x>
      <cdr:y>0.57916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17749" y="1440160"/>
          <a:ext cx="694349" cy="298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41</a:t>
          </a:r>
          <a:r>
            <a:rPr lang="ru-RU" sz="1400" b="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  </a:t>
          </a:r>
        </a:p>
      </cdr:txBody>
    </cdr:sp>
  </cdr:relSizeAnchor>
  <cdr:relSizeAnchor xmlns:cdr="http://schemas.openxmlformats.org/drawingml/2006/chartDrawing">
    <cdr:from>
      <cdr:x>0.28024</cdr:x>
      <cdr:y>0.40766</cdr:y>
    </cdr:from>
    <cdr:to>
      <cdr:x>0.44975</cdr:x>
      <cdr:y>0.52849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09537" y="1224136"/>
          <a:ext cx="792107" cy="362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58</a:t>
          </a:r>
        </a:p>
      </cdr:txBody>
    </cdr:sp>
  </cdr:relSizeAnchor>
  <cdr:relSizeAnchor xmlns:cdr="http://schemas.openxmlformats.org/drawingml/2006/chartDrawing">
    <cdr:from>
      <cdr:x>0.43729</cdr:x>
      <cdr:y>0.45225</cdr:y>
    </cdr:from>
    <cdr:to>
      <cdr:x>0.48191</cdr:x>
      <cdr:y>0.71598</cdr:y>
    </cdr:to>
    <cdr:sp macro="" textlink="">
      <cdr:nvSpPr>
        <cdr:cNvPr id="10" name="TextBox 1"/>
        <cdr:cNvSpPr txBox="1"/>
      </cdr:nvSpPr>
      <cdr:spPr>
        <a:xfrm xmlns:a="http://schemas.openxmlformats.org/drawingml/2006/main" rot="16200000">
          <a:off x="1751682" y="1649757"/>
          <a:ext cx="791941" cy="208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0" dirty="0">
              <a:solidFill>
                <a:schemeClr val="bg1"/>
              </a:solidFill>
              <a:latin typeface="TT Commons Light" panose="02000506020000020004" pitchFamily="2" charset="-52"/>
            </a:rPr>
            <a:t>59,1 % </a:t>
          </a:r>
        </a:p>
      </cdr:txBody>
    </cdr:sp>
  </cdr:relSizeAnchor>
  <cdr:relSizeAnchor xmlns:cdr="http://schemas.openxmlformats.org/drawingml/2006/chartDrawing">
    <cdr:from>
      <cdr:x>0.5101</cdr:x>
      <cdr:y>0.38461</cdr:y>
    </cdr:from>
    <cdr:to>
      <cdr:x>0.6642</cdr:x>
      <cdr:y>0.49635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383655" y="1154937"/>
          <a:ext cx="720097" cy="335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62</a:t>
          </a:r>
          <a:r>
            <a:rPr lang="ru-RU" sz="1200" b="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0.67951</cdr:x>
      <cdr:y>0.46626</cdr:y>
    </cdr:from>
    <cdr:to>
      <cdr:x>0.73901</cdr:x>
      <cdr:y>0.72999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2918368" y="1657071"/>
          <a:ext cx="791941" cy="27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0" dirty="0">
              <a:solidFill>
                <a:schemeClr val="bg1"/>
              </a:solidFill>
              <a:latin typeface="TT Commons Light" panose="02000506020000020004" pitchFamily="2" charset="-52"/>
            </a:rPr>
            <a:t>75,8  % </a:t>
          </a:r>
        </a:p>
      </cdr:txBody>
    </cdr:sp>
  </cdr:relSizeAnchor>
  <cdr:relSizeAnchor xmlns:cdr="http://schemas.openxmlformats.org/drawingml/2006/chartDrawing">
    <cdr:from>
      <cdr:x>0.73891</cdr:x>
      <cdr:y>0.19867</cdr:y>
    </cdr:from>
    <cdr:to>
      <cdr:x>0.8964</cdr:x>
      <cdr:y>0.31096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452852" y="596571"/>
          <a:ext cx="735939" cy="33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solidFill>
                <a:schemeClr val="bg1"/>
              </a:solidFill>
              <a:latin typeface="TT Commons DemiBold" panose="02000506030000020004" pitchFamily="2" charset="-52"/>
              <a:cs typeface="Times New Roman" panose="02020603050405020304" pitchFamily="18" charset="0"/>
            </a:rPr>
            <a:t>89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0.08291</cdr:x>
      <cdr:y>0.79536</cdr:y>
    </cdr:from>
    <cdr:to>
      <cdr:x>0.70008</cdr:x>
      <cdr:y>0.93461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28" y="1686937"/>
          <a:ext cx="2672590" cy="295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rgbClr val="002060"/>
              </a:solidFill>
              <a:latin typeface="TT Commons Light" panose="02000506020000020004" pitchFamily="2" charset="-52"/>
            </a:rPr>
            <a:t>Объемы ввода в эксплуатацию (км) </a:t>
          </a:r>
        </a:p>
      </cdr:txBody>
    </cdr:sp>
  </cdr:relSizeAnchor>
  <cdr:relSizeAnchor xmlns:cdr="http://schemas.openxmlformats.org/drawingml/2006/chartDrawing">
    <cdr:from>
      <cdr:x>0.12409</cdr:x>
      <cdr:y>0.5</cdr:y>
    </cdr:from>
    <cdr:to>
      <cdr:x>0.28996</cdr:x>
      <cdr:y>0.62652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541" y="1055384"/>
          <a:ext cx="792061" cy="267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72000" tIns="36000" rIns="0" bIns="36000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  <a:latin typeface="TT Commons DemiBold" panose="02000506030000020004" pitchFamily="2" charset="-52"/>
            </a:rPr>
            <a:t>  76,5 км </a:t>
          </a:r>
        </a:p>
      </cdr:txBody>
    </cdr:sp>
  </cdr:relSizeAnchor>
  <cdr:relSizeAnchor xmlns:cdr="http://schemas.openxmlformats.org/drawingml/2006/chartDrawing">
    <cdr:from>
      <cdr:x>0.44076</cdr:x>
      <cdr:y>0.20102</cdr:y>
    </cdr:from>
    <cdr:to>
      <cdr:x>0.65538</cdr:x>
      <cdr:y>0.36323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04709" y="424313"/>
          <a:ext cx="1024852" cy="34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  <a:latin typeface="TT Commons DemiBold" panose="02000506030000020004" pitchFamily="2" charset="-52"/>
            </a:rPr>
            <a:t>86,1</a:t>
          </a:r>
          <a:r>
            <a:rPr lang="ru-RU" sz="1300" dirty="0">
              <a:solidFill>
                <a:schemeClr val="bg1"/>
              </a:solidFill>
              <a:latin typeface="TT Commons DemiBold" panose="02000506030000020004" pitchFamily="2" charset="-52"/>
            </a:rPr>
            <a:t> км</a:t>
          </a:r>
        </a:p>
      </cdr:txBody>
    </cdr:sp>
  </cdr:relSizeAnchor>
  <cdr:relSizeAnchor xmlns:cdr="http://schemas.openxmlformats.org/drawingml/2006/chartDrawing">
    <cdr:from>
      <cdr:x>0.63429</cdr:x>
      <cdr:y>0.20476</cdr:y>
    </cdr:from>
    <cdr:to>
      <cdr:x>0.98743</cdr:x>
      <cdr:y>0.62459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28861" y="432207"/>
          <a:ext cx="1686320" cy="88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rgbClr val="002060"/>
              </a:solidFill>
              <a:latin typeface="TT Commons Medium" panose="02000806030000020004" pitchFamily="2" charset="-52"/>
            </a:rPr>
            <a:t>Увеличение объемов строительства автодороги на 11 %</a:t>
          </a:r>
        </a:p>
        <a:p xmlns:a="http://schemas.openxmlformats.org/drawingml/2006/main">
          <a:endParaRPr lang="ru-RU" sz="1000" dirty="0">
            <a:solidFill>
              <a:srgbClr val="002060"/>
            </a:solidFill>
            <a:latin typeface="TT Commons" panose="02000506030000020004" pitchFamily="2" charset="-52"/>
          </a:endParaRPr>
        </a:p>
        <a:p xmlns:a="http://schemas.openxmlformats.org/drawingml/2006/main">
          <a:r>
            <a:rPr lang="ru-RU" sz="1000" dirty="0">
              <a:solidFill>
                <a:srgbClr val="002060"/>
              </a:solidFill>
              <a:latin typeface="TT Commons Light" panose="02000506020000020004" pitchFamily="2" charset="-52"/>
            </a:rPr>
            <a:t>(в сравнении с 2016-2018 гг.)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0.11111</cdr:x>
      <cdr:y>0.84615</cdr:y>
    </cdr:from>
    <cdr:to>
      <cdr:x>0.52083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039" y="1584176"/>
          <a:ext cx="141616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ru-RU" sz="900" b="0" i="0" u="none" strike="noStrike" kern="1200" baseline="0" dirty="0">
              <a:solidFill>
                <a:srgbClr val="002060"/>
              </a:solidFill>
              <a:latin typeface="TT Commons" panose="02000506030000020004" pitchFamily="2" charset="-52"/>
              <a:ea typeface="Calibri"/>
              <a:cs typeface="Times New Roman"/>
            </a:defRPr>
          </a:pPr>
          <a:r>
            <a:rPr lang="ru-RU" sz="900" b="1" kern="1200" dirty="0">
              <a:solidFill>
                <a:srgbClr val="002060"/>
              </a:solidFill>
              <a:latin typeface="TT Commons" panose="02000506030000020004" pitchFamily="2" charset="-52"/>
              <a:ea typeface="Calibri"/>
              <a:cs typeface="Times New Roman"/>
            </a:rPr>
            <a:t>Всего: 94 789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0.09002</cdr:x>
      <cdr:y>0.79874</cdr:y>
    </cdr:from>
    <cdr:to>
      <cdr:x>0.43616</cdr:x>
      <cdr:y>0.88323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259" y="1800200"/>
          <a:ext cx="1169858" cy="190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900" kern="1200" dirty="0">
              <a:solidFill>
                <a:srgbClr val="002060"/>
              </a:solidFill>
              <a:latin typeface="TT Commons" panose="02000506030000020004" pitchFamily="2" charset="-52"/>
              <a:ea typeface="Calibri"/>
              <a:cs typeface="Times New Roman"/>
            </a:rPr>
            <a:t>Всего</a:t>
          </a:r>
          <a:r>
            <a:rPr lang="ru-RU" sz="900" kern="1200" dirty="0" smtClean="0">
              <a:solidFill>
                <a:srgbClr val="002060"/>
              </a:solidFill>
              <a:latin typeface="TT Commons" panose="02000506030000020004" pitchFamily="2" charset="-52"/>
              <a:ea typeface="Calibri"/>
              <a:cs typeface="Times New Roman"/>
            </a:rPr>
            <a:t>:  100 695</a:t>
          </a:r>
          <a:endParaRPr lang="ru-RU" sz="1393" b="1" kern="1200" dirty="0">
            <a:solidFill>
              <a:prstClr val="black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0.81773</cdr:x>
      <cdr:y>0.05219</cdr:y>
    </cdr:from>
    <cdr:to>
      <cdr:x>0.98754</cdr:x>
      <cdr:y>0.4265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3288" y="127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0.83019</cdr:x>
      <cdr:y>0.2754</cdr:y>
    </cdr:from>
    <cdr:to>
      <cdr:x>1</cdr:x>
      <cdr:y>0.64972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69016" y="6727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0.07057</cdr:x>
      <cdr:y>0.90728</cdr:y>
    </cdr:from>
    <cdr:to>
      <cdr:x>0.90675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7292" y="2216338"/>
          <a:ext cx="4588778" cy="22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indent="0"/>
          <a:endParaRPr lang="ru-RU" sz="1100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0.81773</cdr:x>
      <cdr:y>0.05219</cdr:y>
    </cdr:from>
    <cdr:to>
      <cdr:x>0.98754</cdr:x>
      <cdr:y>0.4265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3288" y="127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0.83019</cdr:x>
      <cdr:y>0.2754</cdr:y>
    </cdr:from>
    <cdr:to>
      <cdr:x>1</cdr:x>
      <cdr:y>0.64972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69016" y="6727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0.07057</cdr:x>
      <cdr:y>0.90728</cdr:y>
    </cdr:from>
    <cdr:to>
      <cdr:x>0.90675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7292" y="2216338"/>
          <a:ext cx="4588778" cy="22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indent="0"/>
          <a:endParaRPr lang="ru-RU" sz="1100" dirty="0"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2B1E554-0EE2-487A-9F9D-AFB7B6AC1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4988FC-D468-40B5-A1A2-5F6FD554A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539A7-A027-486A-A9A3-907F853F6403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ADFB5B-2C63-48BF-A633-EAFDD5E306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259A37-B004-4D88-8E2D-AEC2660540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AFCA-1E1A-4366-968A-F0895502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E721-2D90-4A3F-92A9-2E623E6209E0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BFBBA-A5DB-458F-94EE-B06E6DB0F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20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20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4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4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1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57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42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15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39751-3902-4DB4-8B7A-B0861FEF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A1DA247-603B-4DFC-A212-F1E3CFD7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8C3E2A-BB06-4AAA-B09D-FD3A1C05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10E-CB7F-4631-AB53-DE421903AED6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508F5D-782A-46CF-B61F-AE7C546A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CEDB6-5F69-49EF-A12D-39A8E678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8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CC65B5-DD5E-4968-A1EB-CD303B60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424F0A4-1FED-417F-84FD-5397AF8A2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AD1CDB-4E05-4632-A09F-8CDC95D4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315B-0B58-4D25-81E9-CC71FF28A21A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C9F61E-C231-4F01-B01E-C0CC90E3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039629-D731-4FB4-9BEC-70C1573C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1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B7DD69-17F9-49EF-9AE2-1732E7493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D233D7-C433-41CA-AC6C-3823C900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058C75-7C1F-48F5-8717-8816009F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EC93-F7B6-4B33-82B7-ECB60B35EBF7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8D0262-EAED-41B7-BB52-4DAA12ED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E4DA88-9D09-4CEA-87AA-EEEA830B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0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A18F25-5F13-4F30-9E0B-88FA5564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4D5F73-C2DD-4053-9785-14B5CA1C4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57152C-48C6-458F-8BD4-B5191B8F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B79-C972-492A-B7AB-0840B3B51C47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FBAD7E-0DBD-4031-869A-3308EB9B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90A84-338C-4735-8D41-107C58D4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89F18-6286-4BD4-8825-B5754AAE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F494A4-DDF9-430D-8944-C9744E52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8960AC-88B1-400F-83D8-178A9406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9A9-B070-423C-A963-C473E2E68D05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B2A08C-0EAD-4436-9A0B-6BF61E17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E4A5F-86E8-4F44-A8A4-39FD0B38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7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A8EBE-6660-4B50-84BB-50F4090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AB8B82-92B2-4BE4-A662-E6BBDB9ED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CB3DA4-445D-44FC-90AB-55C0BAC6E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877CCA-ADE7-45C4-B991-5BA84F71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5E00-EFFF-4E46-A647-2BF9B0A21BAB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4FEF08-98A2-4230-8DD2-61CDE65C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60514E-E993-4957-9A23-304CFCA6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385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EC1A5-8D0E-44FB-A40D-B083220F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B7A7D6-C47E-4E35-811F-EB6398E3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AF9F0-5788-4043-8D08-70F47715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C7079F3-9348-4737-98CE-D160D94F1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57F529-6763-42D1-8F7A-AD229660E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34DE0B1-287C-4A47-BF23-0E3DB9A9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789A-7082-42C5-98DE-AF91FFA5CE83}" type="datetime1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030C5B-587D-43F2-BCA0-6BA03E3A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5609E8B-F21F-4BD8-A8CA-4E08852A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516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66361-BB4A-4309-B72D-75A6249D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B6FFDC-D203-4935-A70F-0CBF613D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62EC-A1EF-420B-89E1-006EAED2A046}" type="datetime1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04B34A-8618-43C0-AA92-AD5E064C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24C821-8127-4F39-B201-1AB9754C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3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2C7368-4D04-4F42-9CA9-2D771A5D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CA6A-9780-44D9-A0AA-4B5FC7975F7D}" type="datetime1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4E2EC3-D639-4D34-AEBF-887D3F88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FB4123-2191-4561-8254-A4093B6F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3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B4B6C-DF09-4252-8A7B-350BF431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C885D1-D1AF-4069-A4DD-1B17F8B0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7D1753-5CDF-43D2-AD8F-8E1D64C1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E6AB7C-AB39-4D71-B906-B5AB7150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E48E-D53F-4BAD-99D5-9DC9BCC59DB9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E0D3E1-FFB4-48F1-9A1D-DEC25C9F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ECE272-BB0C-43C4-BAA2-26D240F7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518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0E54D-82A2-4F03-A7FE-5AF8ECC5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AEC582-46F5-4C08-9A27-E0B29FBB4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3D167F-15F9-4957-9774-54D23144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651811-AC01-45D0-9487-190A910E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8E03-0802-420A-AAC9-94C51E8747F4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BFE3E1-5D4E-4D36-8D2E-746D0F94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3BCF51-6571-43BE-A3B3-81BDC07B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4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B67059-2249-47CD-AB73-BB60F45B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15417D-EFA8-481C-9369-F91850DF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549B8C-CB84-4D2A-9E50-4A88D99A3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1ABB-F6E3-40E8-8664-78FBA449AB07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632A81-7BF0-40B1-A837-EC533FDC4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B09AF9-5339-496B-A324-1540E2F7C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2505-4F6B-4AD4-B2A0-A6BCBB24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chart" Target="../charts/chart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12.png"/><Relationship Id="rId9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11.xml"/><Relationship Id="rId7" Type="http://schemas.openxmlformats.org/officeDocument/2006/relationships/diagramColors" Target="../diagrams/colors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chart" Target="../charts/chart1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21.pn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chart" Target="../charts/chart13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chart" Target="../charts/chart25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2569" y="504996"/>
            <a:ext cx="8135937" cy="538162"/>
          </a:xfrm>
          <a:prstGeom prst="rect">
            <a:avLst/>
          </a:prstGeom>
          <a:solidFill>
            <a:srgbClr val="00B0F0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               Правительство </a:t>
            </a:r>
            <a:r>
              <a:rPr lang="ru-RU" sz="2400" b="1" dirty="0"/>
              <a:t>Чукотского автономного округа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68" y="-243408"/>
            <a:ext cx="3005138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74" y="980728"/>
            <a:ext cx="2341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640632" y="1052289"/>
            <a:ext cx="142875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395914"/>
            <a:ext cx="9921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9525" cmpd="sng">
                  <a:noFill/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T Commons DemiBold" panose="02000506030000020004" pitchFamily="2" charset="-52"/>
                <a:cs typeface="Times New Roman" panose="02020603050405020304" pitchFamily="18" charset="0"/>
              </a:rPr>
              <a:t>Отчёт Губернатора </a:t>
            </a:r>
          </a:p>
          <a:p>
            <a:pPr algn="ctr"/>
            <a:r>
              <a:rPr lang="ru-RU" sz="3200" b="1" spc="50" dirty="0" smtClean="0">
                <a:ln w="9525" cmpd="sng">
                  <a:noFill/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T Commons DemiBold" panose="02000506030000020004" pitchFamily="2" charset="-52"/>
                <a:cs typeface="Times New Roman" panose="02020603050405020304" pitchFamily="18" charset="0"/>
              </a:rPr>
              <a:t>о </a:t>
            </a:r>
            <a:r>
              <a:rPr lang="ru-RU" sz="3200" b="1" spc="50" dirty="0">
                <a:ln w="9525" cmpd="sng">
                  <a:noFill/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T Commons DemiBold" panose="02000506030000020004" pitchFamily="2" charset="-52"/>
                <a:cs typeface="Times New Roman" panose="02020603050405020304" pitchFamily="18" charset="0"/>
              </a:rPr>
              <a:t>результатах деятельности </a:t>
            </a:r>
            <a:r>
              <a:rPr lang="ru-RU" sz="3200" b="1" spc="50" dirty="0" smtClean="0">
                <a:ln w="9525" cmpd="sng">
                  <a:noFill/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T Commons DemiBold" panose="02000506030000020004" pitchFamily="2" charset="-52"/>
                <a:cs typeface="Times New Roman" panose="02020603050405020304" pitchFamily="18" charset="0"/>
              </a:rPr>
              <a:t>Правительства </a:t>
            </a:r>
            <a:endParaRPr lang="ru-RU" sz="3200" b="1" spc="50" dirty="0">
              <a:ln w="9525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070C0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>
                <a:glow>
                  <a:schemeClr val="accent1">
                    <a:alpha val="40000"/>
                  </a:schemeClr>
                </a:glow>
              </a:effectLst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pPr algn="ctr"/>
            <a:r>
              <a:rPr lang="ru-RU" sz="3200" b="1" spc="50" dirty="0">
                <a:ln w="9525" cmpd="sng">
                  <a:noFill/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T Commons DemiBold" panose="02000506030000020004" pitchFamily="2" charset="-52"/>
                <a:cs typeface="Times New Roman" panose="02020603050405020304" pitchFamily="18" charset="0"/>
              </a:rPr>
              <a:t>Чукотского автономного округа  </a:t>
            </a:r>
          </a:p>
          <a:p>
            <a:pPr algn="ctr"/>
            <a:r>
              <a:rPr lang="ru-RU" sz="3200" b="1" spc="50" dirty="0">
                <a:ln w="9525" cmpd="sng">
                  <a:noFill/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T Commons DemiBold" panose="02000506030000020004" pitchFamily="2" charset="-52"/>
                <a:cs typeface="Times New Roman" panose="02020603050405020304" pitchFamily="18" charset="0"/>
              </a:rPr>
              <a:t>за  2019 год</a:t>
            </a:r>
          </a:p>
        </p:txBody>
      </p:sp>
      <p:sp>
        <p:nvSpPr>
          <p:cNvPr id="20" name="Прямоугольник 8"/>
          <p:cNvSpPr>
            <a:spLocks noChangeArrowheads="1"/>
          </p:cNvSpPr>
          <p:nvPr/>
        </p:nvSpPr>
        <p:spPr bwMode="auto">
          <a:xfrm>
            <a:off x="0" y="6237312"/>
            <a:ext cx="990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</a:gradFill>
                <a:latin typeface="TT Commons DemiBold" panose="02000506030000020004" pitchFamily="2" charset="-52"/>
                <a:cs typeface="Arial" pitchFamily="34" charset="0"/>
              </a:rPr>
              <a:t>май  </a:t>
            </a:r>
            <a:r>
              <a:rPr lang="ru-RU" sz="2000" b="1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path path="rect">
                    <a:fillToRect t="100000" r="100000"/>
                  </a:path>
                </a:gradFill>
                <a:latin typeface="TT Commons DemiBold" panose="02000506030000020004" pitchFamily="2" charset="-52"/>
                <a:cs typeface="Arial" pitchFamily="34" charset="0"/>
              </a:rPr>
              <a:t>2020 г.</a:t>
            </a:r>
            <a:endParaRPr lang="ru-RU" sz="2000" b="1" dirty="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070C0"/>
                  </a:gs>
                </a:gsLst>
                <a:path path="rect">
                  <a:fillToRect t="100000" r="100000"/>
                </a:path>
              </a:gradFill>
              <a:latin typeface="TT Commons DemiBold" panose="02000506030000020004" pitchFamily="2" charset="-52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44488" y="6057292"/>
            <a:ext cx="9217024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3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336704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Инвестиции в основной капитал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44108105"/>
              </p:ext>
            </p:extLst>
          </p:nvPr>
        </p:nvGraphicFramePr>
        <p:xfrm>
          <a:off x="4953000" y="888630"/>
          <a:ext cx="4500000" cy="390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87950" y="4546282"/>
            <a:ext cx="42409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sz="14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Рост инвестиций обеспечен за счет строительства: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основных производственных объектов на месторождениях </a:t>
            </a: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«Песчанка», «</a:t>
            </a:r>
            <a:r>
              <a:rPr lang="ru-RU" sz="1100" dirty="0" err="1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Кекура</a:t>
            </a: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», «Клен»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</a:br>
            <a:endParaRPr lang="ru-RU" sz="1100" dirty="0">
              <a:solidFill>
                <a:srgbClr val="002060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объектов энергетической инфраструктуры (энергомост </a:t>
            </a:r>
            <a:r>
              <a:rPr lang="en-US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                </a:t>
            </a: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Чукотка-Магадан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энергоисточник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в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г.Билибино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взамен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Билибинской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АЭС, ВЛ Певек-Билибино)</a:t>
            </a:r>
            <a:b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</a:br>
            <a:endParaRPr lang="ru-RU" sz="1100" dirty="0">
              <a:solidFill>
                <a:srgbClr val="002060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транспортной инфраструктуры 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(строительство участков автодороги Колыма-Анадырь, реконструкция аэропортов)</a:t>
            </a:r>
          </a:p>
          <a:p>
            <a:endParaRPr lang="ru-RU" sz="1200" b="1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9" y="334343"/>
            <a:ext cx="515362" cy="513751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B3C247CD-DCB8-4D43-8864-6A09082A0C14}"/>
              </a:ext>
            </a:extLst>
          </p:cNvPr>
          <p:cNvSpPr txBox="1">
            <a:spLocks/>
          </p:cNvSpPr>
          <p:nvPr/>
        </p:nvSpPr>
        <p:spPr>
          <a:xfrm>
            <a:off x="9530528" y="6525344"/>
            <a:ext cx="375471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10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6AF228A-84DE-484C-A2AC-B50E2D4D279C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46010"/>
              </p:ext>
            </p:extLst>
          </p:nvPr>
        </p:nvGraphicFramePr>
        <p:xfrm>
          <a:off x="415925" y="4005263"/>
          <a:ext cx="4040188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Лист" r:id="rId6" imgW="4267390" imgH="2619327" progId="Excel.Sheet.8">
                  <p:embed/>
                </p:oleObj>
              </mc:Choice>
              <mc:Fallback>
                <p:oleObj name="Лист" r:id="rId6" imgW="4267390" imgH="2619327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4005263"/>
                        <a:ext cx="4040188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0435"/>
              </p:ext>
            </p:extLst>
          </p:nvPr>
        </p:nvGraphicFramePr>
        <p:xfrm>
          <a:off x="517525" y="1196975"/>
          <a:ext cx="3633788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Лист" r:id="rId9" imgW="3676459" imgH="2495455" progId="Excel.Sheet.8">
                  <p:embed/>
                </p:oleObj>
              </mc:Choice>
              <mc:Fallback>
                <p:oleObj name="Лист" r:id="rId9" imgW="3676459" imgH="2495455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196975"/>
                        <a:ext cx="3633788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69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9">
            <a:extLst>
              <a:ext uri="{FF2B5EF4-FFF2-40B4-BE49-F238E27FC236}">
                <a16:creationId xmlns:a16="http://schemas.microsoft.com/office/drawing/2014/main" xmlns="" id="{47A4990D-924A-4626-89D2-9BC88A35F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444802"/>
              </p:ext>
            </p:extLst>
          </p:nvPr>
        </p:nvGraphicFramePr>
        <p:xfrm>
          <a:off x="4973466" y="3919152"/>
          <a:ext cx="4779574" cy="306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Бюджет национальных проектов в Чукотском автономном округе</a:t>
            </a:r>
          </a:p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до 2024 года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5" y="393087"/>
            <a:ext cx="444397" cy="379618"/>
          </a:xfrm>
          <a:prstGeom prst="rect">
            <a:avLst/>
          </a:prstGeom>
        </p:spPr>
      </p:pic>
      <p:graphicFrame>
        <p:nvGraphicFramePr>
          <p:cNvPr id="12" name="Объект 9">
            <a:extLst>
              <a:ext uri="{FF2B5EF4-FFF2-40B4-BE49-F238E27FC236}">
                <a16:creationId xmlns:a16="http://schemas.microsoft.com/office/drawing/2014/main" xmlns="" id="{759C510F-4026-481F-B9E2-7C9C84250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429269"/>
              </p:ext>
            </p:extLst>
          </p:nvPr>
        </p:nvGraphicFramePr>
        <p:xfrm>
          <a:off x="5045738" y="959393"/>
          <a:ext cx="4572000" cy="257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68DC82-F06E-4D6B-9C9C-52457800F9DB}"/>
              </a:ext>
            </a:extLst>
          </p:cNvPr>
          <p:cNvSpPr txBox="1"/>
          <p:nvPr/>
        </p:nvSpPr>
        <p:spPr>
          <a:xfrm>
            <a:off x="4932535" y="3493575"/>
            <a:ext cx="476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Бюджет национальных проектов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в Чукотском АО в 2019 году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23E2AE23-E690-418E-AECC-13CCF1FA2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02978"/>
              </p:ext>
            </p:extLst>
          </p:nvPr>
        </p:nvGraphicFramePr>
        <p:xfrm>
          <a:off x="326650" y="1196752"/>
          <a:ext cx="4554342" cy="529594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53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0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T Commons" panose="02000506030000020004" pitchFamily="2" charset="-52"/>
                        </a:rPr>
                        <a:t> </a:t>
                      </a:r>
                      <a:r>
                        <a:rPr lang="ru-RU" sz="1200" b="0" kern="1200" dirty="0">
                          <a:effectLst/>
                          <a:latin typeface="TT Commons" panose="02000506030000020004" pitchFamily="2" charset="-52"/>
                        </a:rPr>
                        <a:t>Направления национальных проектов</a:t>
                      </a:r>
                      <a:endParaRPr lang="ru-RU" sz="1200" b="0" kern="1200" dirty="0">
                        <a:solidFill>
                          <a:schemeClr val="tx2"/>
                        </a:solidFill>
                        <a:effectLst/>
                        <a:latin typeface="TT Commons" panose="02000506030000020004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T Commons" panose="02000506030000020004" pitchFamily="2" charset="-52"/>
                        </a:rPr>
                        <a:t>Национальные проекты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T Commons" panose="02000506030000020004" pitchFamily="2" charset="-52"/>
                        </a:rPr>
                        <a:t>Региональные проекты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98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Человеческий капитал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Здравоохранение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Демография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4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Комфортная среда для жизни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Безопасные и качественные автомобильные дороги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0601" marR="506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Жилье и городская среда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Экология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0601" marR="506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1595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Экономический  рост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Цифровая экономика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0601" marR="506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Международная кооперация и экспорт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Наука </a:t>
                      </a: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0601" marR="506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942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Производительность труда и поддержка занятости</a:t>
                      </a:r>
                      <a:endParaRPr lang="ru-RU" sz="1050" kern="12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6B88AF84-80E9-47A1-BBD9-D6081513C409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11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2F64F87-B9E6-4269-A2C3-F7E5DEE9BC20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2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914478" y="3767873"/>
            <a:ext cx="49291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«Цифровая Чукотка»:</a:t>
            </a:r>
          </a:p>
          <a:p>
            <a:pPr indent="182563"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Подключено 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207 объектов (в 2018 г – 108 ):</a:t>
            </a:r>
          </a:p>
          <a:p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- 50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учреждений здравоохранения;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- 79 </a:t>
            </a:r>
            <a:r>
              <a:rPr lang="ru-RU" sz="11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учреждений образования, включая дошкольные и  дополнительные;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- 24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МФЦ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; </a:t>
            </a:r>
            <a:endParaRPr lang="ru-RU" sz="1200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- 36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библиотечных учреждений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;                     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-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14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предприятий сельского хозяйства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;        </a:t>
            </a:r>
            <a:endParaRPr lang="ru-RU" sz="1200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- 4 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ТСО КМНС;</a:t>
            </a:r>
          </a:p>
          <a:p>
            <a:pPr indent="182563"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21 населенном пункте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организованы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ТД </a:t>
            </a:r>
            <a:r>
              <a:rPr lang="en-US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Wi-Fi</a:t>
            </a:r>
            <a:endParaRPr lang="ru-RU" sz="1200" dirty="0" smtClean="0">
              <a:solidFill>
                <a:srgbClr val="002060"/>
              </a:solidFill>
              <a:latin typeface="TT Commons Medium" panose="02000806030000020004" pitchFamily="2" charset="-52"/>
              <a:cs typeface="Times New Roman"/>
            </a:endParaRPr>
          </a:p>
          <a:p>
            <a:pPr indent="182563"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rgbClr val="002060"/>
              </a:solidFill>
              <a:latin typeface="TT Commons Medium" panose="02000806030000020004" pitchFamily="2" charset="-52"/>
              <a:cs typeface="Times New Roman"/>
            </a:endParaRP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«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Устранение цифрового неравенства»:</a:t>
            </a:r>
          </a:p>
          <a:p>
            <a:pPr indent="182563"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В </a:t>
            </a:r>
            <a:r>
              <a:rPr lang="en-US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19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 населенных пунктах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организованы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ТД </a:t>
            </a:r>
            <a:r>
              <a:rPr lang="en-US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Wi-Fi</a:t>
            </a:r>
            <a:endParaRPr lang="ru-RU" sz="1200" dirty="0">
              <a:solidFill>
                <a:srgbClr val="002060"/>
              </a:solidFill>
              <a:latin typeface="TT Commons Medium" panose="02000806030000020004" pitchFamily="2" charset="-52"/>
              <a:cs typeface="Times New Roman"/>
            </a:endParaRPr>
          </a:p>
          <a:p>
            <a:pPr indent="18256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Оказание федеральной поддержки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до момента ввода ВОЛС, 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2019/22</a:t>
            </a:r>
            <a:endParaRPr lang="ru-RU" sz="1200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pPr indent="18256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Стоимость 1 Гб трафика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не более 93 руб.</a:t>
            </a:r>
          </a:p>
        </p:txBody>
      </p:sp>
      <p:cxnSp>
        <p:nvCxnSpPr>
          <p:cNvPr id="36" name="Соединитель: уступ 38">
            <a:extLst>
              <a:ext uri="{FF2B5EF4-FFF2-40B4-BE49-F238E27FC236}">
                <a16:creationId xmlns:a16="http://schemas.microsoft.com/office/drawing/2014/main" xmlns="" id="{D5AE2401-B4F7-4FC0-A755-6DB124287B0A}"/>
              </a:ext>
            </a:extLst>
          </p:cNvPr>
          <p:cNvCxnSpPr>
            <a:cxnSpLocks/>
          </p:cNvCxnSpPr>
          <p:nvPr/>
        </p:nvCxnSpPr>
        <p:spPr>
          <a:xfrm flipV="1">
            <a:off x="4516946" y="2980160"/>
            <a:ext cx="670113" cy="88800"/>
          </a:xfrm>
          <a:prstGeom prst="straightConnector1">
            <a:avLst/>
          </a:prstGeom>
          <a:ln w="12700" cap="sq" cmpd="sng">
            <a:solidFill>
              <a:srgbClr val="0070C0"/>
            </a:solidFill>
            <a:prstDash val="sysDot"/>
            <a:round/>
            <a:headEnd type="none" w="lg" len="lg"/>
            <a:tailEnd type="oval" w="lg" len="lg"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32" y="2640640"/>
            <a:ext cx="1654848" cy="147900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44711" y="1015127"/>
            <a:ext cx="1879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зарегистрировано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в</a:t>
            </a:r>
            <a:r>
              <a:rPr lang="ru-RU" sz="1200" b="1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ЕСИА</a:t>
            </a:r>
            <a:r>
              <a:rPr lang="ru-RU" sz="1200" b="1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28 712 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человек, </a:t>
            </a:r>
            <a:r>
              <a:rPr lang="ru-RU" sz="1200" dirty="0" smtClean="0">
                <a:solidFill>
                  <a:srgbClr val="002060"/>
                </a:solidFill>
                <a:latin typeface="TT Commons Light"/>
                <a:ea typeface="Calibri"/>
                <a:cs typeface="Times New Roman"/>
              </a:rPr>
              <a:t>что в 1,6 раза больше чем в 2018 г.</a:t>
            </a:r>
            <a:endParaRPr lang="ru-RU" sz="1200" dirty="0">
              <a:solidFill>
                <a:srgbClr val="002060"/>
              </a:solidFill>
              <a:latin typeface="TT Commons Light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доля граждан, использующих механизм получения государственных и муниципальных услуг в электронном виде </a:t>
            </a:r>
            <a:r>
              <a:rPr lang="ru-RU" sz="1200" b="1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-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58 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% (в 2018 г. – 43,7%)</a:t>
            </a:r>
            <a:endParaRPr lang="ru-RU" sz="1200" dirty="0">
              <a:solidFill>
                <a:srgbClr val="002060"/>
              </a:solidFill>
              <a:latin typeface="TT Commons Medium" panose="02000806030000020004" pitchFamily="2" charset="-52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50116" y="1076358"/>
            <a:ext cx="2624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100% 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охват населенных пунктов: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95,9% - РТРС ; 4,1% – НТВ+</a:t>
            </a:r>
            <a:endParaRPr lang="ru-RU" sz="1200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Приобретено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спутниковое оборудование для 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617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домохозяйств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rgbClr val="002060"/>
              </a:solidFill>
              <a:latin typeface="TT Commons Medium" panose="02000806030000020004" pitchFamily="2" charset="-52"/>
              <a:cs typeface="Times New Roman"/>
            </a:endParaRPr>
          </a:p>
          <a:p>
            <a:pPr>
              <a:defRPr/>
            </a:pPr>
            <a:r>
              <a:rPr lang="en-US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1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267</a:t>
            </a:r>
            <a:r>
              <a:rPr lang="en-US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льготников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получили разовые выплаты на приобретение приставок</a:t>
            </a:r>
            <a:endParaRPr lang="ru-RU" sz="1200" b="1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</p:txBody>
      </p:sp>
      <p:cxnSp>
        <p:nvCxnSpPr>
          <p:cNvPr id="40" name="Соединитель: уступ 38">
            <a:extLst>
              <a:ext uri="{FF2B5EF4-FFF2-40B4-BE49-F238E27FC236}">
                <a16:creationId xmlns:a16="http://schemas.microsoft.com/office/drawing/2014/main" xmlns="" id="{D5AE2401-B4F7-4FC0-A755-6DB124287B0A}"/>
              </a:ext>
            </a:extLst>
          </p:cNvPr>
          <p:cNvCxnSpPr>
            <a:cxnSpLocks/>
          </p:cNvCxnSpPr>
          <p:nvPr/>
        </p:nvCxnSpPr>
        <p:spPr>
          <a:xfrm flipH="1">
            <a:off x="6533843" y="3645024"/>
            <a:ext cx="1902806" cy="288033"/>
          </a:xfrm>
          <a:prstGeom prst="straightConnector1">
            <a:avLst/>
          </a:prstGeom>
          <a:ln w="12700" cap="sq" cmpd="sng">
            <a:solidFill>
              <a:srgbClr val="0070C0"/>
            </a:solidFill>
            <a:prstDash val="sysDot"/>
            <a:round/>
            <a:headEnd type="none" w="lg" len="lg"/>
            <a:tailEnd type="oval" w="lg" len="lg"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38">
            <a:extLst>
              <a:ext uri="{FF2B5EF4-FFF2-40B4-BE49-F238E27FC236}">
                <a16:creationId xmlns:a16="http://schemas.microsoft.com/office/drawing/2014/main" xmlns="" id="{D5AE2401-B4F7-4FC0-A755-6DB124287B0A}"/>
              </a:ext>
            </a:extLst>
          </p:cNvPr>
          <p:cNvCxnSpPr>
            <a:cxnSpLocks/>
          </p:cNvCxnSpPr>
          <p:nvPr/>
        </p:nvCxnSpPr>
        <p:spPr>
          <a:xfrm flipH="1" flipV="1">
            <a:off x="1773872" y="1545863"/>
            <a:ext cx="1452006" cy="464142"/>
          </a:xfrm>
          <a:prstGeom prst="straightConnector1">
            <a:avLst/>
          </a:prstGeom>
          <a:ln w="12700" cap="sq" cmpd="sng">
            <a:solidFill>
              <a:srgbClr val="0070C0"/>
            </a:solidFill>
            <a:prstDash val="sysDot"/>
            <a:round/>
            <a:headEnd type="none" w="lg" len="lg"/>
            <a:tailEnd type="oval" w="lg" len="lg"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8">
            <a:extLst>
              <a:ext uri="{FF2B5EF4-FFF2-40B4-BE49-F238E27FC236}">
                <a16:creationId xmlns:a16="http://schemas.microsoft.com/office/drawing/2014/main" xmlns="" id="{D5A6CDE7-DAA5-4E21-A981-04E4FC016DC4}"/>
              </a:ext>
            </a:extLst>
          </p:cNvPr>
          <p:cNvCxnSpPr>
            <a:cxnSpLocks/>
          </p:cNvCxnSpPr>
          <p:nvPr/>
        </p:nvCxnSpPr>
        <p:spPr>
          <a:xfrm flipH="1" flipV="1">
            <a:off x="6825150" y="1464883"/>
            <a:ext cx="1055477" cy="135685"/>
          </a:xfrm>
          <a:prstGeom prst="straightConnector1">
            <a:avLst/>
          </a:prstGeom>
          <a:ln w="12700" cap="sq" cmpd="sng">
            <a:solidFill>
              <a:srgbClr val="0070C0"/>
            </a:solidFill>
            <a:prstDash val="sysDot"/>
            <a:round/>
            <a:headEnd type="none" w="lg" len="lg"/>
            <a:tailEnd type="oval" w="lg" len="lg"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984776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Цифровое развитие, связь и телевидение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3" y="371528"/>
            <a:ext cx="439381" cy="439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99" y="1138562"/>
            <a:ext cx="1843757" cy="1507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9052" r="27999" b="11150"/>
          <a:stretch/>
        </p:blipFill>
        <p:spPr>
          <a:xfrm>
            <a:off x="139999" y="3933057"/>
            <a:ext cx="1489696" cy="16173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314" name="Picture 2" descr="https://cdo-nnov.ucoz.ru/News/2014-2015/2014-11-20/intern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29" y="2576278"/>
            <a:ext cx="1685553" cy="1685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26" y="847478"/>
            <a:ext cx="2560047" cy="13967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12640" y="4099744"/>
            <a:ext cx="2837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13%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— доля государственных и муниципальных услуг Чукотского автономного округа, переведенных в электронный вид в 2019 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году (11% - в 2018 г.)</a:t>
            </a:r>
            <a:endParaRPr lang="ru-RU" sz="1200" b="1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2716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заявлений (запросов)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о получении государственных и муниципальных услуг направлено жителями Чукотки в 2019 году по средствам Единого портала </a:t>
            </a:r>
            <a:r>
              <a:rPr lang="en-US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gosuslugi.ru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 (2253 - в 2018 г. )</a:t>
            </a:r>
            <a:endParaRPr lang="ru-RU" sz="1200" dirty="0">
              <a:solidFill>
                <a:srgbClr val="002060"/>
              </a:solidFill>
              <a:latin typeface="TT Commons Medium" panose="02000806030000020004" pitchFamily="2" charset="-52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87059" y="2745794"/>
            <a:ext cx="2693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/>
              </a:rPr>
              <a:t>Организованы каналы связи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ea typeface="Calibri"/>
                <a:cs typeface="Times New Roman"/>
              </a:rPr>
              <a:t>между муниципальными, региональными органами власти, МЧС, ЕДДС</a:t>
            </a:r>
            <a:endParaRPr lang="ru-RU" sz="1200" b="1" dirty="0">
              <a:solidFill>
                <a:srgbClr val="002060"/>
              </a:solidFill>
              <a:latin typeface="TT Commons Light" panose="02000506020000020004" pitchFamily="2" charset="-52"/>
              <a:ea typeface="Calibri"/>
              <a:cs typeface="Times New Roman"/>
            </a:endParaRPr>
          </a:p>
        </p:txBody>
      </p:sp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xmlns="" id="{341C60BD-0BE2-4C39-932B-B4C0D42E9F0F}"/>
              </a:ext>
            </a:extLst>
          </p:cNvPr>
          <p:cNvSpPr txBox="1">
            <a:spLocks/>
          </p:cNvSpPr>
          <p:nvPr/>
        </p:nvSpPr>
        <p:spPr>
          <a:xfrm>
            <a:off x="9417496" y="6525344"/>
            <a:ext cx="488503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12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B2F5C5D-2C8B-4211-A2B9-C58952BC8909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4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984776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Производство и потребление электроэнергии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4" y="371613"/>
            <a:ext cx="416780" cy="41678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3306" y="874675"/>
            <a:ext cx="444285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ru-RU" sz="14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Динамика производства электроэнергии </a:t>
            </a:r>
          </a:p>
          <a:p>
            <a:pPr algn="ctr"/>
            <a:r>
              <a:rPr lang="ru-RU" altLang="ru-RU" sz="14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Чукотского автономного округа, млн. кВт*ч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1846" y="4005064"/>
            <a:ext cx="4611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70C0"/>
                </a:solidFill>
                <a:latin typeface="TT Commons DemiBold" panose="02000506030000020004" pitchFamily="2" charset="-52"/>
                <a:cs typeface="Times New Roman" panose="02020603050405020304" pitchFamily="18" charset="0"/>
              </a:rPr>
              <a:t>Структура полезного отпуска электроэнергии</a:t>
            </a:r>
          </a:p>
          <a:p>
            <a:pPr algn="ctr" defTabSz="9143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70C0"/>
                </a:solidFill>
                <a:latin typeface="TT Commons DemiBold" panose="02000506030000020004" pitchFamily="2" charset="-52"/>
                <a:cs typeface="Times New Roman" panose="02020603050405020304" pitchFamily="18" charset="0"/>
              </a:rPr>
              <a:t>по отраслям 2019 году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645379"/>
              </p:ext>
            </p:extLst>
          </p:nvPr>
        </p:nvGraphicFramePr>
        <p:xfrm>
          <a:off x="79352" y="4326076"/>
          <a:ext cx="5151998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21304" y="1124744"/>
            <a:ext cx="4555996" cy="7405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  <a:spcBef>
                <a:spcPts val="420"/>
              </a:spcBef>
            </a:pPr>
            <a:r>
              <a:rPr lang="ru-RU" sz="1200" b="1" dirty="0">
                <a:solidFill>
                  <a:srgbClr val="0070C0"/>
                </a:solidFill>
                <a:latin typeface="TT Commons DemiBold" panose="02000506030000020004" pitchFamily="2" charset="-52"/>
                <a:cs typeface="Times New Roman" panose="02020603050405020304" pitchFamily="18" charset="0"/>
              </a:rPr>
              <a:t>Основные направления развития энергетического комплекса Чукотского АО в соответствии со Стратегией развития и электроэнергетики Чукотского автономного округа до 2030 года</a:t>
            </a:r>
            <a:endParaRPr lang="ru" sz="1200" b="1" dirty="0">
              <a:solidFill>
                <a:srgbClr val="0070C0"/>
              </a:solidFill>
              <a:latin typeface="TT Commons DemiBold" panose="02000506030000020004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21304" y="5781164"/>
            <a:ext cx="46805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«ВЛ 110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кВ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Билибино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-Песчанка с отпайкой на ПС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Кекура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»; 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«ВЛ 220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кВ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Омсукчан - ПП - Песчанка»;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«ВЛ 220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кВ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Омсукчан – РУ </a:t>
            </a:r>
            <a:r>
              <a:rPr lang="ru-RU" sz="1100" dirty="0" err="1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Усть-Среднеканская</a:t>
            </a:r>
            <a:r>
              <a:rPr lang="ru-RU" sz="11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ГЭС и РП Омсукчан».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5342342"/>
              </p:ext>
            </p:extLst>
          </p:nvPr>
        </p:nvGraphicFramePr>
        <p:xfrm>
          <a:off x="5241032" y="1898542"/>
          <a:ext cx="4427394" cy="358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385048" y="5235894"/>
            <a:ext cx="432048" cy="497362"/>
          </a:xfrm>
          <a:prstGeom prst="down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xmlns="" id="{86D6E8D7-681D-4592-A025-818A17B8A217}"/>
              </a:ext>
            </a:extLst>
          </p:cNvPr>
          <p:cNvSpPr txBox="1">
            <a:spLocks/>
          </p:cNvSpPr>
          <p:nvPr/>
        </p:nvSpPr>
        <p:spPr>
          <a:xfrm>
            <a:off x="9417496" y="6525344"/>
            <a:ext cx="488503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13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67B83FE-0A21-4F0B-A3A4-3967B3CA9E5F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59483"/>
              </p:ext>
            </p:extLst>
          </p:nvPr>
        </p:nvGraphicFramePr>
        <p:xfrm>
          <a:off x="185004" y="1393887"/>
          <a:ext cx="4611153" cy="22013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1755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6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51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5148"/>
              </a:tblGrid>
              <a:tr h="356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300" b="0" baseline="0" dirty="0">
                          <a:effectLst/>
                          <a:latin typeface="TT Commons Medium" panose="02000806030000020004" pitchFamily="2" charset="-52"/>
                        </a:rPr>
                        <a:t>Наименование</a:t>
                      </a:r>
                      <a:endParaRPr lang="ru-RU" sz="1300" b="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300" b="0" baseline="0" dirty="0">
                          <a:effectLst/>
                          <a:latin typeface="TT Commons Medium" panose="02000806030000020004" pitchFamily="2" charset="-52"/>
                        </a:rPr>
                        <a:t>2018 год</a:t>
                      </a:r>
                      <a:endParaRPr lang="ru-RU" sz="1300" b="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300" b="0" baseline="0" dirty="0">
                          <a:effectLst/>
                          <a:latin typeface="TT Commons Medium" panose="02000806030000020004" pitchFamily="2" charset="-52"/>
                        </a:rPr>
                        <a:t>2019 год </a:t>
                      </a:r>
                      <a:endParaRPr lang="ru-RU" sz="1300" b="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300" b="0" baseline="0" dirty="0">
                          <a:effectLst/>
                          <a:latin typeface="TT Commons Medium" panose="02000806030000020004" pitchFamily="2" charset="-52"/>
                        </a:rPr>
                        <a:t>2020 год</a:t>
                      </a:r>
                      <a:endParaRPr lang="ru-RU" sz="1300" b="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300" b="0" baseline="0" dirty="0" smtClean="0"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  <a:ea typeface="Times New Roman"/>
                        </a:rPr>
                        <a:t>2024 год</a:t>
                      </a:r>
                      <a:endParaRPr lang="ru-RU" sz="1300" b="0" baseline="0" dirty="0">
                        <a:solidFill>
                          <a:schemeClr val="bg1"/>
                        </a:solidFill>
                        <a:effectLst/>
                        <a:latin typeface="TT Commons Medium" panose="0200080603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06">
                <a:tc>
                  <a:txBody>
                    <a:bodyPr/>
                    <a:lstStyle/>
                    <a:p>
                      <a:pPr marL="0" indent="92075" algn="l" defTabSz="7429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kern="1200" baseline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Электропотребление,</a:t>
                      </a:r>
                    </a:p>
                    <a:p>
                      <a:pPr marL="0" indent="92075" algn="l" defTabSz="7429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kern="1200" baseline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всего, в </a:t>
                      </a:r>
                      <a:r>
                        <a:rPr lang="ru-RU" sz="1200" b="0" kern="1200" baseline="0" dirty="0" err="1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т.ч</a:t>
                      </a:r>
                      <a:r>
                        <a:rPr lang="ru-RU" sz="1200" b="0" kern="1200" baseline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.:</a:t>
                      </a:r>
                      <a:endParaRPr lang="ru-RU" sz="1200" b="0" kern="120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733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736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828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Times New Roman"/>
                        </a:rPr>
                        <a:t>850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marL="0" indent="92075" algn="l" defTabSz="7429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kern="1200" baseline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Отпуск за пределы округа</a:t>
                      </a:r>
                      <a:endParaRPr lang="ru-RU" sz="1200" b="0" kern="120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13,5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13,5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13,5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Times New Roman"/>
                        </a:rPr>
                        <a:t>13,5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926">
                <a:tc>
                  <a:txBody>
                    <a:bodyPr/>
                    <a:lstStyle/>
                    <a:p>
                      <a:pPr marL="0" indent="92075" algn="l" defTabSz="7429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kern="1200" baseline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Собственные нужды</a:t>
                      </a:r>
                      <a:endParaRPr lang="ru-RU" sz="1200" b="0" kern="120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107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+mn-ea"/>
                        </a:rPr>
                        <a:t>107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121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+mn-ea"/>
                        </a:rPr>
                        <a:t>124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54">
                <a:tc>
                  <a:txBody>
                    <a:bodyPr/>
                    <a:lstStyle/>
                    <a:p>
                      <a:pPr marL="92075" indent="0" algn="l" defTabSz="7429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kern="1200" baseline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Потери в электрических сетях </a:t>
                      </a:r>
                      <a:endParaRPr lang="ru-RU" sz="1200" b="0" kern="120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66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66</a:t>
                      </a:r>
                      <a:endParaRPr lang="ru-RU" sz="120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74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Times New Roman"/>
                        </a:rPr>
                        <a:t>76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Times New Roman"/>
                      </a:endParaRPr>
                    </a:p>
                  </a:txBody>
                  <a:tcPr marL="26998" marR="2699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881">
                <a:tc>
                  <a:txBody>
                    <a:bodyPr/>
                    <a:lstStyle/>
                    <a:p>
                      <a:pPr marL="0" indent="92075" algn="l" defTabSz="7429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kern="1200" baseline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Полезное потребление</a:t>
                      </a:r>
                      <a:endParaRPr lang="ru-RU" sz="1200" b="0" kern="1200" baseline="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546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549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+mn-ea"/>
                        </a:rPr>
                        <a:t>619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+mn-ea"/>
                        </a:rPr>
                        <a:t>636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</a:endParaRPr>
                    </a:p>
                  </a:txBody>
                  <a:tcPr marL="26998" marR="269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3649087"/>
            <a:ext cx="51845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srgbClr val="002060"/>
                </a:solidFill>
                <a:latin typeface="TT Commons DemiBold" panose="02000506030000020004" pitchFamily="2" charset="-52"/>
                <a:cs typeface="Times New Roman" panose="02020603050405020304" pitchFamily="18" charset="0"/>
              </a:rPr>
              <a:t>Установление сниженных тарифов на электроэнергию способствует росту ее полезного потребления</a:t>
            </a:r>
            <a:endParaRPr lang="ru-RU" altLang="ru-RU" sz="1000" dirty="0">
              <a:solidFill>
                <a:srgbClr val="002060"/>
              </a:soli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3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784976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Национальный проект «Малое и среднее предпринимательство и поддержка индивидуальной предпринимательской инициативы» — итоги 2019 года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0" y="393288"/>
            <a:ext cx="432048" cy="432048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91406618"/>
              </p:ext>
            </p:extLst>
          </p:nvPr>
        </p:nvGraphicFramePr>
        <p:xfrm>
          <a:off x="4917788" y="5877272"/>
          <a:ext cx="4608511" cy="8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16286773"/>
              </p:ext>
            </p:extLst>
          </p:nvPr>
        </p:nvGraphicFramePr>
        <p:xfrm>
          <a:off x="5114047" y="1247196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4786" y="172479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микрозаймы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 МСП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Medium" panose="02000806030000020004" pitchFamily="2" charset="-52"/>
              </a:rPr>
              <a:t>до 5 млн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.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по льготным ставкам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старт работы с 2020 года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0610" y="2724700"/>
            <a:ext cx="428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размер поручительства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Medium" panose="02000806030000020004" pitchFamily="2" charset="-52"/>
              </a:rPr>
              <a:t>увеличен в 3 раза – 15 млн.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в 2019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г.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Medium" panose="02000806030000020004" pitchFamily="2" charset="-52"/>
              </a:rPr>
              <a:t>выдано 17 поручительств (рост в 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T Commons Medium" panose="02000806030000020004" pitchFamily="2" charset="-52"/>
              </a:rPr>
              <a:t>раза с 2018 г.) 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T Commons Medium" panose="02000806030000020004" pitchFamily="2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0610" y="3725111"/>
            <a:ext cx="341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в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 2019 г. оказано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свыше 2,8 тыс. услуг (рост в 1,8 раза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 с 2018 г.)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: консультации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T Commons Light" panose="02000506020000020004" pitchFamily="2" charset="-52"/>
              </a:rPr>
              <a:t>, обучение, бизнес-миссии, патентование, сертификация , форумы 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8409384" y="3328196"/>
            <a:ext cx="808745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трелка вниз 29"/>
          <p:cNvSpPr/>
          <p:nvPr/>
        </p:nvSpPr>
        <p:spPr>
          <a:xfrm>
            <a:off x="8409384" y="2270770"/>
            <a:ext cx="808745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трелка вниз 30"/>
          <p:cNvSpPr/>
          <p:nvPr/>
        </p:nvSpPr>
        <p:spPr>
          <a:xfrm>
            <a:off x="8398117" y="1364759"/>
            <a:ext cx="808745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2661572480"/>
              </p:ext>
            </p:extLst>
          </p:nvPr>
        </p:nvGraphicFramePr>
        <p:xfrm>
          <a:off x="517674" y="1244775"/>
          <a:ext cx="3966443" cy="528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89370" y="2369200"/>
            <a:ext cx="1896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 DemiBold" panose="02000506030000020004" pitchFamily="2" charset="-52"/>
              </a:rPr>
              <a:t>Реализовано в 2019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 DemiBold" panose="02000506030000020004" pitchFamily="2" charset="-52"/>
              </a:rPr>
              <a:t>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T Commons DemiBold" panose="02000506030000020004" pitchFamily="2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6496" y="4690606"/>
            <a:ext cx="1896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 DemiBold" panose="02000506030000020004" pitchFamily="2" charset="-52"/>
              </a:rPr>
              <a:t>Запуск в 2020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 DemiBold" panose="02000506030000020004" pitchFamily="2" charset="-52"/>
              </a:rPr>
              <a:t>:</a:t>
            </a:r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xmlns="" id="{35A417B4-E30C-4AA0-8179-69A71F750606}"/>
              </a:ext>
            </a:extLst>
          </p:cNvPr>
          <p:cNvSpPr txBox="1">
            <a:spLocks/>
          </p:cNvSpPr>
          <p:nvPr/>
        </p:nvSpPr>
        <p:spPr>
          <a:xfrm>
            <a:off x="9499242" y="6525344"/>
            <a:ext cx="406757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14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BB689AD9-28EE-4B81-A0F5-D8EEDAC19BB0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86432943"/>
              </p:ext>
            </p:extLst>
          </p:nvPr>
        </p:nvGraphicFramePr>
        <p:xfrm>
          <a:off x="4567050" y="4452614"/>
          <a:ext cx="2492146" cy="132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16819312"/>
              </p:ext>
            </p:extLst>
          </p:nvPr>
        </p:nvGraphicFramePr>
        <p:xfrm>
          <a:off x="7100505" y="4365104"/>
          <a:ext cx="2533015" cy="144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1593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144016" y="14429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4839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Агропромышленный комплекс</a:t>
            </a:r>
            <a:r>
              <a:rPr lang="en-US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 </a:t>
            </a:r>
            <a:r>
              <a:rPr lang="en-US" sz="2200" b="1" dirty="0" smtClean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 </a:t>
            </a:r>
            <a:endParaRPr lang="ru-RU" sz="2200" b="1" dirty="0">
              <a:gradFill flip="none" rotWithShape="1">
                <a:gsLst>
                  <a:gs pos="0">
                    <a:srgbClr val="0070C0"/>
                  </a:gs>
                  <a:gs pos="48000">
                    <a:srgbClr val="0070C0">
                      <a:lumMod val="96000"/>
                      <a:lumOff val="4000"/>
                    </a:srgbClr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latin typeface="TT Commons Bold" panose="02000806030000020004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50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3" y="393786"/>
            <a:ext cx="397893" cy="397893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="" xmlns:a16="http://schemas.microsoft.com/office/drawing/2014/main" id="{A86726CD-16CC-463D-A317-77BC0424D25C}"/>
              </a:ext>
            </a:extLst>
          </p:cNvPr>
          <p:cNvSpPr txBox="1">
            <a:spLocks/>
          </p:cNvSpPr>
          <p:nvPr/>
        </p:nvSpPr>
        <p:spPr>
          <a:xfrm>
            <a:off x="9417497" y="6525344"/>
            <a:ext cx="488504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15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5E145095-4050-4B05-9FA3-D1DB2ACA3BCD}"/>
              </a:ext>
            </a:extLst>
          </p:cNvPr>
          <p:cNvCxnSpPr>
            <a:cxnSpLocks/>
          </p:cNvCxnSpPr>
          <p:nvPr/>
        </p:nvCxnSpPr>
        <p:spPr>
          <a:xfrm flipH="1">
            <a:off x="9530529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164706414"/>
              </p:ext>
            </p:extLst>
          </p:nvPr>
        </p:nvGraphicFramePr>
        <p:xfrm>
          <a:off x="323713" y="3289559"/>
          <a:ext cx="4507426" cy="151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D6059673-C68C-4971-A672-339334C0B56C}"/>
              </a:ext>
            </a:extLst>
          </p:cNvPr>
          <p:cNvCxnSpPr>
            <a:cxnSpLocks/>
          </p:cNvCxnSpPr>
          <p:nvPr/>
        </p:nvCxnSpPr>
        <p:spPr>
          <a:xfrm>
            <a:off x="5097016" y="1196754"/>
            <a:ext cx="0" cy="517386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85048" y="105273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dirty="0" smtClean="0">
                <a:solidFill>
                  <a:srgbClr val="00407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Структура финансирования </a:t>
            </a:r>
            <a:r>
              <a:rPr lang="ru-RU" dirty="0">
                <a:solidFill>
                  <a:srgbClr val="00407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мероприятий государственной программы «Развитие агропромышленного комплекса Чукотского автономного округа в 2019 </a:t>
            </a:r>
            <a:r>
              <a:rPr lang="ru-RU" dirty="0" smtClean="0">
                <a:solidFill>
                  <a:srgbClr val="00407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году</a:t>
            </a:r>
            <a:endParaRPr lang="ru-RU" dirty="0">
              <a:solidFill>
                <a:srgbClr val="004070"/>
              </a:solidFill>
              <a:latin typeface="TT Commons Medium" panose="02000806030000020004" pitchFamily="2" charset="-52"/>
              <a:ea typeface="Calibri"/>
              <a:cs typeface="Times New Roman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407308"/>
              </p:ext>
            </p:extLst>
          </p:nvPr>
        </p:nvGraphicFramePr>
        <p:xfrm>
          <a:off x="5189997" y="1772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321152" y="2924946"/>
            <a:ext cx="735505" cy="3360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200" dirty="0" smtClean="0">
                <a:solidFill>
                  <a:srgbClr val="CA4F3E"/>
                </a:solidFill>
                <a:latin typeface="TT Commons Bold" panose="02000806030000020004" pitchFamily="2" charset="-52"/>
                <a:cs typeface="Times New Roman" panose="02020603050405020304" pitchFamily="18" charset="0"/>
              </a:rPr>
              <a:t>1 875,5 </a:t>
            </a:r>
          </a:p>
          <a:p>
            <a:pPr algn="ctr">
              <a:lnSpc>
                <a:spcPts val="1440"/>
              </a:lnSpc>
            </a:pPr>
            <a:r>
              <a:rPr lang="ru" sz="1200" dirty="0" smtClean="0">
                <a:solidFill>
                  <a:srgbClr val="CA4F3E"/>
                </a:solidFill>
                <a:latin typeface="TT Commons Bold" panose="02000806030000020004" pitchFamily="2" charset="-52"/>
                <a:cs typeface="Times New Roman" panose="02020603050405020304" pitchFamily="18" charset="0"/>
              </a:rPr>
              <a:t>млн. рулей</a:t>
            </a:r>
            <a:endParaRPr lang="ru" sz="1200" dirty="0">
              <a:solidFill>
                <a:srgbClr val="CA4F3E"/>
              </a:soli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  <a:p>
            <a:pPr algn="ctr">
              <a:lnSpc>
                <a:spcPts val="1440"/>
              </a:lnSpc>
            </a:pPr>
            <a:endParaRPr lang="ru" sz="1400" dirty="0">
              <a:solidFill>
                <a:srgbClr val="CA4F3E"/>
              </a:solidFill>
              <a:latin typeface="TT Commons DemiBold" panose="02000506030000020004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1032" y="4653136"/>
            <a:ext cx="42927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" sz="1200" b="1" dirty="0">
                <a:solidFill>
                  <a:srgbClr val="4472C4"/>
                </a:solidFill>
                <a:latin typeface="TT Commons"/>
                <a:cs typeface="Times New Roman" panose="02020603050405020304" pitchFamily="18" charset="0"/>
              </a:rPr>
              <a:t>Региональный проект</a:t>
            </a:r>
          </a:p>
          <a:p>
            <a:pPr algn="ctr">
              <a:lnSpc>
                <a:spcPts val="1200"/>
              </a:lnSpc>
            </a:pPr>
            <a:r>
              <a:rPr lang="ru" sz="1200" b="1" dirty="0" smtClean="0">
                <a:solidFill>
                  <a:srgbClr val="4472C4"/>
                </a:solidFill>
                <a:latin typeface="TT Commons"/>
                <a:cs typeface="Times New Roman" panose="02020603050405020304" pitchFamily="18" charset="0"/>
              </a:rPr>
              <a:t>«Создание системы поддержки фермеров и развитие сельскохозяйственной кооперации»</a:t>
            </a:r>
            <a:endParaRPr lang="ru" sz="1200" b="1" dirty="0">
              <a:solidFill>
                <a:srgbClr val="4472C4"/>
              </a:solidFill>
              <a:latin typeface="TT Commons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" sz="10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200"/>
              </a:lnSpc>
              <a:spcAft>
                <a:spcPts val="560"/>
              </a:spcAft>
              <a:buFont typeface="Wingdings" panose="05000000000000000000" pitchFamily="2" charset="2"/>
              <a:buChar char="§"/>
            </a:pPr>
            <a:r>
              <a:rPr lang="ru" sz="1200" dirty="0" smtClean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Создано 5 КФХ, 4 дополнительных рабочих мест (план – 3 КФХ)</a:t>
            </a:r>
          </a:p>
          <a:p>
            <a:pPr algn="ctr">
              <a:lnSpc>
                <a:spcPts val="1200"/>
              </a:lnSpc>
            </a:pPr>
            <a:endParaRPr lang="ru" sz="1200" b="1" dirty="0" smtClean="0">
              <a:solidFill>
                <a:srgbClr val="4472C4"/>
              </a:solidFill>
              <a:latin typeface="TT Commons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" sz="1200" b="1" dirty="0" smtClean="0">
                <a:solidFill>
                  <a:srgbClr val="4472C4"/>
                </a:solidFill>
                <a:latin typeface="TT Commons"/>
                <a:cs typeface="Times New Roman" panose="02020603050405020304" pitchFamily="18" charset="0"/>
              </a:rPr>
              <a:t>Региональный проект «Экспорт продукции АПК»</a:t>
            </a:r>
            <a:endParaRPr lang="ru" sz="1200" b="1" dirty="0">
              <a:solidFill>
                <a:srgbClr val="4472C4"/>
              </a:solidFill>
              <a:latin typeface="TT Commons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560"/>
              </a:spcAft>
            </a:pPr>
            <a:endParaRPr lang="ru" sz="10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200"/>
              </a:lnSpc>
              <a:spcAft>
                <a:spcPts val="56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"/>
              </a:rPr>
              <a:t>Объем экспорта продукции </a:t>
            </a:r>
            <a:r>
              <a:rPr lang="ru-RU" sz="1200" dirty="0" smtClean="0">
                <a:solidFill>
                  <a:srgbClr val="002060"/>
                </a:solidFill>
                <a:latin typeface="TT Commons"/>
              </a:rPr>
              <a:t>АПК составил 0,122 </a:t>
            </a:r>
            <a:r>
              <a:rPr lang="ru-RU" sz="1200" dirty="0">
                <a:solidFill>
                  <a:srgbClr val="002060"/>
                </a:solidFill>
                <a:latin typeface="TT Commons"/>
              </a:rPr>
              <a:t>млрд долл. </a:t>
            </a:r>
            <a:r>
              <a:rPr lang="ru-RU" sz="1200" dirty="0" smtClean="0">
                <a:solidFill>
                  <a:srgbClr val="002060"/>
                </a:solidFill>
                <a:latin typeface="TT Commons"/>
              </a:rPr>
              <a:t>США ( план - 0,0087 </a:t>
            </a:r>
            <a:r>
              <a:rPr lang="ru-RU" sz="1200" dirty="0">
                <a:solidFill>
                  <a:srgbClr val="002060"/>
                </a:solidFill>
                <a:latin typeface="TT Commons"/>
              </a:rPr>
              <a:t>млрд долл. США )</a:t>
            </a:r>
            <a:endParaRPr lang="ru" sz="12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602089"/>
              </p:ext>
            </p:extLst>
          </p:nvPr>
        </p:nvGraphicFramePr>
        <p:xfrm>
          <a:off x="517674" y="5128681"/>
          <a:ext cx="3481755" cy="130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63205" y="4961964"/>
            <a:ext cx="3921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560"/>
              </a:spcAft>
            </a:pPr>
            <a:r>
              <a:rPr lang="ru" sz="1200" dirty="0" smtClean="0">
                <a:solidFill>
                  <a:srgbClr val="004070"/>
                </a:solidFill>
                <a:latin typeface="TT Commons"/>
                <a:cs typeface="Times New Roman" panose="02020603050405020304" pitchFamily="18" charset="0"/>
              </a:rPr>
              <a:t>Выходное поголовье северных оленей, тыс. голов</a:t>
            </a:r>
            <a:endParaRPr lang="ru" sz="1200" dirty="0">
              <a:solidFill>
                <a:srgbClr val="004070"/>
              </a:solidFill>
              <a:latin typeface="TT Commons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661723"/>
              </p:ext>
            </p:extLst>
          </p:nvPr>
        </p:nvGraphicFramePr>
        <p:xfrm>
          <a:off x="234035" y="750570"/>
          <a:ext cx="4810904" cy="26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271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144016" y="14429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4839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Домашнее северное </a:t>
            </a:r>
            <a:r>
              <a:rPr lang="ru-RU" sz="2200" b="1" dirty="0" smtClean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оленеводство</a:t>
            </a:r>
            <a:endParaRPr lang="ru-RU" sz="2200" b="1" dirty="0">
              <a:gradFill flip="none" rotWithShape="1">
                <a:gsLst>
                  <a:gs pos="0">
                    <a:srgbClr val="0070C0"/>
                  </a:gs>
                  <a:gs pos="48000">
                    <a:srgbClr val="0070C0">
                      <a:lumMod val="96000"/>
                      <a:lumOff val="4000"/>
                    </a:srgbClr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latin typeface="TT Commons Bold" panose="02000806030000020004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50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3" y="393786"/>
            <a:ext cx="397893" cy="397893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="" xmlns:a16="http://schemas.microsoft.com/office/drawing/2014/main" id="{A86726CD-16CC-463D-A317-77BC0424D25C}"/>
              </a:ext>
            </a:extLst>
          </p:cNvPr>
          <p:cNvSpPr txBox="1">
            <a:spLocks/>
          </p:cNvSpPr>
          <p:nvPr/>
        </p:nvSpPr>
        <p:spPr>
          <a:xfrm>
            <a:off x="9530529" y="6525344"/>
            <a:ext cx="375471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16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5E145095-4050-4B05-9FA3-D1DB2ACA3BCD}"/>
              </a:ext>
            </a:extLst>
          </p:cNvPr>
          <p:cNvCxnSpPr>
            <a:cxnSpLocks/>
          </p:cNvCxnSpPr>
          <p:nvPr/>
        </p:nvCxnSpPr>
        <p:spPr>
          <a:xfrm flipH="1">
            <a:off x="9530529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D6059673-C68C-4971-A672-339334C0B56C}"/>
              </a:ext>
            </a:extLst>
          </p:cNvPr>
          <p:cNvCxnSpPr>
            <a:cxnSpLocks/>
          </p:cNvCxnSpPr>
          <p:nvPr/>
        </p:nvCxnSpPr>
        <p:spPr>
          <a:xfrm>
            <a:off x="5097016" y="1196754"/>
            <a:ext cx="0" cy="517386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85048" y="105273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40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Приобретено для оленеводческих предприятий за счет средств государственной поддержки  </a:t>
            </a:r>
            <a:endParaRPr lang="ru-RU" sz="1400" dirty="0">
              <a:solidFill>
                <a:srgbClr val="0070C0"/>
              </a:solidFill>
              <a:latin typeface="TT Commons Medium" panose="02000806030000020004" pitchFamily="2" charset="-52"/>
              <a:ea typeface="Calibri"/>
              <a:cs typeface="Times New Roman"/>
            </a:endParaRPr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5972143" y="1772817"/>
            <a:ext cx="3084322" cy="6214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14</a:t>
            </a:r>
            <a:r>
              <a:rPr lang="ru-RU" sz="1200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 единиц специализированной </a:t>
            </a:r>
            <a:r>
              <a:rPr lang="ru-RU" sz="1200" dirty="0" smtClean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техники</a:t>
            </a:r>
            <a:endParaRPr lang="ru-RU" sz="1200" b="0" kern="1200" dirty="0">
              <a:solidFill>
                <a:srgbClr val="004070"/>
              </a:solidFill>
              <a:latin typeface="TT Commons Medium" panose="02000806030000020004" pitchFamily="2" charset="-52"/>
            </a:endParaRP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5949009" y="2860834"/>
            <a:ext cx="3084322" cy="6799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/>
            <a:r>
              <a:rPr lang="ru-RU" sz="1200" b="1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1892</a:t>
            </a:r>
            <a:r>
              <a:rPr lang="ru-RU" sz="1200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 головы </a:t>
            </a:r>
            <a:r>
              <a:rPr lang="ru-RU" sz="1200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племенных  северных оленей чукотской породы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73255534"/>
              </p:ext>
            </p:extLst>
          </p:nvPr>
        </p:nvGraphicFramePr>
        <p:xfrm>
          <a:off x="374627" y="2972610"/>
          <a:ext cx="4507426" cy="162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04104" y="2722337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20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Размер средней заработной платы </a:t>
            </a:r>
            <a:endParaRPr lang="ru-RU" sz="1200" dirty="0">
              <a:solidFill>
                <a:srgbClr val="0070C0"/>
              </a:solidFill>
              <a:latin typeface="TT Commons Medium" panose="02000806030000020004" pitchFamily="2" charset="-52"/>
              <a:ea typeface="Calibri"/>
              <a:cs typeface="Times New Roman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769198125"/>
              </p:ext>
            </p:extLst>
          </p:nvPr>
        </p:nvGraphicFramePr>
        <p:xfrm>
          <a:off x="323713" y="5007209"/>
          <a:ext cx="450742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40658" y="847836"/>
            <a:ext cx="4412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20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Структура направлений поддержки северного оленеводства </a:t>
            </a:r>
          </a:p>
          <a:p>
            <a:pPr algn="ctr">
              <a:def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20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в 2019 году, млн. руб.</a:t>
            </a:r>
            <a:endParaRPr lang="ru-RU" sz="1200" dirty="0">
              <a:solidFill>
                <a:srgbClr val="0070C0"/>
              </a:solidFill>
              <a:latin typeface="TT Commons Medium" panose="02000806030000020004" pitchFamily="2" charset="-52"/>
              <a:ea typeface="Calibri"/>
              <a:cs typeface="Times New Roman"/>
            </a:endParaRPr>
          </a:p>
        </p:txBody>
      </p:sp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847729"/>
              </p:ext>
            </p:extLst>
          </p:nvPr>
        </p:nvGraphicFramePr>
        <p:xfrm>
          <a:off x="-286505" y="986334"/>
          <a:ext cx="5383522" cy="205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258837" y="4689165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200" b="0" i="0" u="none" strike="noStrike" kern="1200" baseline="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pPr>
            <a:r>
              <a:rPr lang="ru-RU" sz="120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Численность работников </a:t>
            </a:r>
            <a:endParaRPr lang="ru-RU" sz="1200" dirty="0">
              <a:solidFill>
                <a:srgbClr val="0070C0"/>
              </a:solidFill>
              <a:latin typeface="TT Commons Medium" panose="02000806030000020004" pitchFamily="2" charset="-52"/>
              <a:ea typeface="Calibri"/>
              <a:cs typeface="Times New Roman"/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8339223" y="2394276"/>
            <a:ext cx="808745" cy="4665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Стрелка вниз 57"/>
          <p:cNvSpPr/>
          <p:nvPr/>
        </p:nvSpPr>
        <p:spPr>
          <a:xfrm>
            <a:off x="8339224" y="3540808"/>
            <a:ext cx="808745" cy="48523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трелка вниз 58"/>
          <p:cNvSpPr/>
          <p:nvPr/>
        </p:nvSpPr>
        <p:spPr>
          <a:xfrm>
            <a:off x="8339225" y="4690689"/>
            <a:ext cx="808745" cy="46650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Скругленный прямоугольник 4"/>
          <p:cNvSpPr/>
          <p:nvPr/>
        </p:nvSpPr>
        <p:spPr>
          <a:xfrm>
            <a:off x="5979703" y="4026043"/>
            <a:ext cx="3084322" cy="664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29</a:t>
            </a:r>
            <a:r>
              <a:rPr lang="ru-RU" sz="1200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 комплектов мобильных жилищно-бытовых комплексов для оленеводческих </a:t>
            </a:r>
            <a:r>
              <a:rPr lang="ru-RU" sz="1200" dirty="0" smtClean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бригад</a:t>
            </a:r>
            <a:endParaRPr lang="ru-RU" sz="1200" dirty="0">
              <a:solidFill>
                <a:srgbClr val="004070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4"/>
          <p:cNvSpPr/>
          <p:nvPr/>
        </p:nvSpPr>
        <p:spPr>
          <a:xfrm>
            <a:off x="5967123" y="5157192"/>
            <a:ext cx="3084322" cy="6799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129</a:t>
            </a:r>
            <a:r>
              <a:rPr lang="ru-RU" sz="1200" dirty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 ошейников  (средств </a:t>
            </a:r>
            <a:r>
              <a:rPr lang="ru-RU" sz="1200" dirty="0" smtClean="0">
                <a:solidFill>
                  <a:srgbClr val="00407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слежения)</a:t>
            </a:r>
            <a:endParaRPr lang="ru-RU" sz="1200" dirty="0">
              <a:solidFill>
                <a:srgbClr val="004070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6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72330677"/>
              </p:ext>
            </p:extLst>
          </p:nvPr>
        </p:nvGraphicFramePr>
        <p:xfrm>
          <a:off x="5120867" y="1052736"/>
          <a:ext cx="4294534" cy="25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1000905" y="493051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Жилищное строительство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" y="387918"/>
            <a:ext cx="384787" cy="3847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24564" y="1265353"/>
            <a:ext cx="4952996" cy="4156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6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Обеспеченность жилыми </a:t>
            </a:r>
          </a:p>
          <a:p>
            <a:pPr algn="ctr">
              <a:lnSpc>
                <a:spcPts val="1440"/>
              </a:lnSpc>
            </a:pPr>
            <a:r>
              <a:rPr lang="ru" sz="16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помещениями на 1 жителя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5518" y="3356992"/>
            <a:ext cx="4952998" cy="182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endParaRPr lang="ru" sz="1400" dirty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  <a:p>
            <a:pPr algn="ctr">
              <a:lnSpc>
                <a:spcPts val="1440"/>
              </a:lnSpc>
            </a:pPr>
            <a:endParaRPr lang="ru" sz="1400" dirty="0">
              <a:solidFill>
                <a:srgbClr val="002060"/>
              </a:soli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5742" y="3778995"/>
            <a:ext cx="4524785" cy="3933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" sz="1000" dirty="0" smtClean="0">
                <a:solidFill>
                  <a:srgbClr val="002060"/>
                </a:solidFill>
                <a:latin typeface="TT Commons"/>
              </a:rPr>
              <a:t>Фактически расселено в 2019 году  742,4 </a:t>
            </a:r>
            <a:r>
              <a:rPr lang="ru" sz="1000" dirty="0">
                <a:solidFill>
                  <a:srgbClr val="002060"/>
                </a:solidFill>
                <a:latin typeface="TT Commons"/>
              </a:rPr>
              <a:t>кв.м аварийного </a:t>
            </a:r>
            <a:r>
              <a:rPr lang="ru" sz="1000" dirty="0" smtClean="0">
                <a:solidFill>
                  <a:srgbClr val="002060"/>
                </a:solidFill>
                <a:latin typeface="TT Commons"/>
              </a:rPr>
              <a:t>жилья, 18 </a:t>
            </a:r>
            <a:r>
              <a:rPr lang="ru" sz="1000" dirty="0">
                <a:solidFill>
                  <a:srgbClr val="002060"/>
                </a:solidFill>
                <a:latin typeface="TT Commons"/>
              </a:rPr>
              <a:t>семей (39 человек</a:t>
            </a:r>
            <a:r>
              <a:rPr lang="ru" sz="1000" dirty="0" smtClean="0">
                <a:solidFill>
                  <a:srgbClr val="002060"/>
                </a:solidFill>
                <a:latin typeface="TT Commons"/>
              </a:rPr>
              <a:t>)</a:t>
            </a:r>
            <a:endParaRPr lang="ru" sz="1000" dirty="0">
              <a:solidFill>
                <a:srgbClr val="002060"/>
              </a:solidFill>
              <a:latin typeface="TT Common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254122" y="4323480"/>
            <a:ext cx="4952995" cy="3360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6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Темпы строительства жилья</a:t>
            </a:r>
          </a:p>
          <a:p>
            <a:pPr algn="ctr">
              <a:lnSpc>
                <a:spcPts val="1440"/>
              </a:lnSpc>
            </a:pPr>
            <a:endParaRPr lang="ru" sz="1400" dirty="0">
              <a:solidFill>
                <a:srgbClr val="00206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4641008" y="888630"/>
            <a:ext cx="0" cy="578073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92961" y="559881"/>
            <a:ext cx="5173654" cy="7662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6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Региональный проект «Обеспечение устойчивого сокращения непригодного для проживания жилищного фонда»</a:t>
            </a:r>
          </a:p>
          <a:p>
            <a:pPr algn="ctr">
              <a:lnSpc>
                <a:spcPts val="1440"/>
              </a:lnSpc>
            </a:pPr>
            <a:endParaRPr lang="ru" sz="1200" dirty="0">
              <a:solidFill>
                <a:srgbClr val="002060"/>
              </a:solidFill>
              <a:latin typeface="TT Commons DemiBold" panose="02000506030000020004" pitchFamily="2" charset="-52"/>
            </a:endParaRPr>
          </a:p>
        </p:txBody>
      </p:sp>
      <p:sp>
        <p:nvSpPr>
          <p:cNvPr id="33" name="Номер слайда 3">
            <a:extLst>
              <a:ext uri="{FF2B5EF4-FFF2-40B4-BE49-F238E27FC236}">
                <a16:creationId xmlns="" xmlns:a16="http://schemas.microsoft.com/office/drawing/2014/main" id="{99418E9C-922D-456B-9FAF-D52654D2CA0E}"/>
              </a:ext>
            </a:extLst>
          </p:cNvPr>
          <p:cNvSpPr txBox="1">
            <a:spLocks/>
          </p:cNvSpPr>
          <p:nvPr/>
        </p:nvSpPr>
        <p:spPr>
          <a:xfrm>
            <a:off x="9417496" y="6525344"/>
            <a:ext cx="488504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17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BCF003AC-5D1F-45A8-B8E9-DDAE4C0D3326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05743" y="4914393"/>
            <a:ext cx="4536504" cy="1980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600" b="1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/>
                <a:cs typeface="Times New Roman" panose="02020603050405020304" pitchFamily="18" charset="0"/>
              </a:rPr>
              <a:t>Региональный проект «</a:t>
            </a:r>
            <a:r>
              <a:rPr lang="ru-RU" sz="1600" b="1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/>
                <a:cs typeface="Times New Roman" panose="02020603050405020304" pitchFamily="18" charset="0"/>
              </a:rPr>
              <a:t>комфортной городской </a:t>
            </a:r>
            <a:r>
              <a:rPr lang="ru-RU" sz="1600" b="1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/>
                <a:cs typeface="Times New Roman" panose="02020603050405020304" pitchFamily="18" charset="0"/>
              </a:rPr>
              <a:t>среды»</a:t>
            </a:r>
          </a:p>
          <a:p>
            <a:pPr marL="292098" algn="ctr">
              <a:lnSpc>
                <a:spcPts val="1200"/>
              </a:lnSpc>
              <a:spcAft>
                <a:spcPts val="560"/>
              </a:spcAft>
            </a:pPr>
            <a:endParaRPr lang="ru" sz="12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292098" algn="ctr">
              <a:lnSpc>
                <a:spcPts val="1200"/>
              </a:lnSpc>
              <a:spcAft>
                <a:spcPts val="560"/>
              </a:spcAft>
            </a:pPr>
            <a:endParaRPr lang="ru" sz="12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292098" algn="ctr">
              <a:lnSpc>
                <a:spcPts val="1200"/>
              </a:lnSpc>
              <a:spcAft>
                <a:spcPts val="560"/>
              </a:spcAft>
            </a:pPr>
            <a:endParaRPr lang="ru" sz="12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292098" algn="ctr">
              <a:lnSpc>
                <a:spcPts val="1200"/>
              </a:lnSpc>
              <a:spcAft>
                <a:spcPts val="560"/>
              </a:spcAft>
            </a:pPr>
            <a:endParaRPr lang="ru" sz="12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292098" algn="ctr">
              <a:lnSpc>
                <a:spcPts val="1200"/>
              </a:lnSpc>
              <a:spcAft>
                <a:spcPts val="560"/>
              </a:spcAft>
            </a:pPr>
            <a:endParaRPr lang="ru" sz="12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292098" algn="ctr">
              <a:lnSpc>
                <a:spcPts val="1200"/>
              </a:lnSpc>
              <a:spcAft>
                <a:spcPts val="560"/>
              </a:spcAft>
            </a:pPr>
            <a:endParaRPr lang="ru" sz="12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416472440"/>
              </p:ext>
            </p:extLst>
          </p:nvPr>
        </p:nvGraphicFramePr>
        <p:xfrm>
          <a:off x="5079357" y="5364198"/>
          <a:ext cx="4507170" cy="97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901111387"/>
              </p:ext>
            </p:extLst>
          </p:nvPr>
        </p:nvGraphicFramePr>
        <p:xfrm>
          <a:off x="5159189" y="1012007"/>
          <a:ext cx="4383058" cy="276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4862622" y="4171884"/>
            <a:ext cx="4822745" cy="19202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6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Региональный проект «Жилье»»</a:t>
            </a:r>
          </a:p>
          <a:p>
            <a:pPr algn="ctr">
              <a:lnSpc>
                <a:spcPts val="1440"/>
              </a:lnSpc>
            </a:pPr>
            <a:endParaRPr lang="ru" sz="1200" dirty="0">
              <a:solidFill>
                <a:srgbClr val="002060"/>
              </a:solidFill>
              <a:latin typeface="TT Commons DemiBold" panose="02000506030000020004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40023" y="4462835"/>
            <a:ext cx="4502224" cy="3933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" sz="1000" dirty="0" smtClean="0">
                <a:solidFill>
                  <a:srgbClr val="002060"/>
                </a:solidFill>
                <a:latin typeface="TT Commons"/>
              </a:rPr>
              <a:t>Введены в эксплуатацию 2 многоквартирных жилых дома общей площадью – 1062 кв.м.</a:t>
            </a:r>
            <a:endParaRPr lang="ru" sz="1000" dirty="0">
              <a:solidFill>
                <a:srgbClr val="002060"/>
              </a:solidFill>
              <a:latin typeface="TT Common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5743" y="6336307"/>
            <a:ext cx="4348090" cy="4183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" sz="1000" dirty="0" smtClean="0">
                <a:solidFill>
                  <a:srgbClr val="002060"/>
                </a:solidFill>
                <a:latin typeface="TT Commons"/>
              </a:rPr>
              <a:t>Выполнены работы по благоустройству 5 общественных территорий в 3 населенных пунктах</a:t>
            </a:r>
            <a:endParaRPr lang="ru" sz="1000" dirty="0">
              <a:solidFill>
                <a:srgbClr val="002060"/>
              </a:solidFill>
              <a:latin typeface="TT Commons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543998455"/>
              </p:ext>
            </p:extLst>
          </p:nvPr>
        </p:nvGraphicFramePr>
        <p:xfrm>
          <a:off x="146935" y="1660422"/>
          <a:ext cx="4460165" cy="253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780869013"/>
              </p:ext>
            </p:extLst>
          </p:nvPr>
        </p:nvGraphicFramePr>
        <p:xfrm>
          <a:off x="186805" y="4408852"/>
          <a:ext cx="4507170" cy="211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304928" y="1118341"/>
            <a:ext cx="4952996" cy="4156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4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Сокращение ветхого и аварийного жилья</a:t>
            </a:r>
            <a:endParaRPr lang="ru" sz="1400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Жилищно-коммунальный комплекс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0" y="375195"/>
            <a:ext cx="432048" cy="432048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269319"/>
              </p:ext>
            </p:extLst>
          </p:nvPr>
        </p:nvGraphicFramePr>
        <p:xfrm>
          <a:off x="992560" y="1196752"/>
          <a:ext cx="7920880" cy="276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3744" y="1177064"/>
            <a:ext cx="3398512" cy="2357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>
              <a:lnSpc>
                <a:spcPts val="1440"/>
              </a:lnSpc>
              <a:spcBef>
                <a:spcPts val="350"/>
              </a:spcBef>
            </a:pPr>
            <a:r>
              <a:rPr lang="ru" sz="16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Благоустройство жилищного </a:t>
            </a:r>
            <a:r>
              <a:rPr lang="ru" sz="1600" b="1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фонда</a:t>
            </a:r>
            <a:endParaRPr lang="ru" sz="1600" b="1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89336" y="1576218"/>
            <a:ext cx="1790978" cy="8252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1000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Доля площади жилфонда, обеспеченого отдельным видом благоустройства, в общем объёме жилфонда, в % (процентах)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0511" y="4149080"/>
            <a:ext cx="8988695" cy="22706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endParaRPr lang="ru" sz="1600" b="1" dirty="0" smtClean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"/>
              <a:cs typeface="Times New Roman" panose="02020603050405020304" pitchFamily="18" charset="0"/>
            </a:endParaRPr>
          </a:p>
          <a:p>
            <a:pPr algn="ctr">
              <a:lnSpc>
                <a:spcPts val="1440"/>
              </a:lnSpc>
            </a:pPr>
            <a:r>
              <a:rPr lang="ru" sz="1600" b="1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/>
                <a:cs typeface="Times New Roman" panose="02020603050405020304" pitchFamily="18" charset="0"/>
              </a:rPr>
              <a:t>Государственная </a:t>
            </a:r>
            <a:r>
              <a:rPr lang="ru" sz="16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/>
                <a:cs typeface="Times New Roman" panose="02020603050405020304" pitchFamily="18" charset="0"/>
              </a:rPr>
              <a:t>программа «Развитие </a:t>
            </a:r>
            <a:r>
              <a:rPr lang="ru-RU" sz="16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/>
                <a:cs typeface="Times New Roman" panose="02020603050405020304" pitchFamily="18" charset="0"/>
              </a:rPr>
              <a:t>жилищно-коммунального хозяйства и водохозяйственного комплекса Чукотского автономного округа</a:t>
            </a:r>
            <a:r>
              <a:rPr lang="ru" sz="16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/>
                <a:cs typeface="Times New Roman" panose="02020603050405020304" pitchFamily="18" charset="0"/>
              </a:rPr>
              <a:t>»</a:t>
            </a:r>
          </a:p>
          <a:p>
            <a:pPr marL="190499" algn="ctr">
              <a:lnSpc>
                <a:spcPts val="1200"/>
              </a:lnSpc>
            </a:pPr>
            <a:endParaRPr lang="ru" sz="1600" b="1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190499" algn="ctr">
              <a:lnSpc>
                <a:spcPts val="1200"/>
              </a:lnSpc>
            </a:pPr>
            <a:r>
              <a:rPr lang="ru" sz="1400" b="1" dirty="0" smtClean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Снижение </a:t>
            </a:r>
            <a:r>
              <a:rPr lang="ru" sz="1400" b="1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ветхости инженерных сетей</a:t>
            </a:r>
          </a:p>
          <a:p>
            <a:pPr indent="177800" algn="just">
              <a:lnSpc>
                <a:spcPts val="1200"/>
              </a:lnSpc>
            </a:pPr>
            <a:r>
              <a:rPr lang="ru" sz="1400" b="1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Заменено:</a:t>
            </a:r>
          </a:p>
          <a:p>
            <a:pPr algn="just">
              <a:lnSpc>
                <a:spcPts val="1200"/>
              </a:lnSpc>
            </a:pPr>
            <a:endParaRPr lang="ru" sz="1400" b="1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" sz="1400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4,1 км ветхих тепловых сетей и 6,7 км ветхих водопроводных сетей, что составляет 8% от общей протяженности ветхих тепловых и 10,5 </a:t>
            </a:r>
            <a:r>
              <a:rPr lang="ru" sz="1400" dirty="0" smtClean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%</a:t>
            </a:r>
            <a:r>
              <a:rPr lang="en-US" sz="14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</a:t>
            </a:r>
            <a:r>
              <a:rPr lang="ru" sz="1400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от общей протяженности ветхих водопроводных сетей;</a:t>
            </a:r>
          </a:p>
          <a:p>
            <a:pPr>
              <a:lnSpc>
                <a:spcPts val="1200"/>
              </a:lnSpc>
            </a:pPr>
            <a:r>
              <a:rPr lang="ru" sz="1400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12,8 км электрических сетей, что составляет 11,1% </a:t>
            </a:r>
            <a:r>
              <a:rPr lang="en-US" sz="14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общего количества ветхих сетей</a:t>
            </a:r>
            <a:r>
              <a:rPr lang="en-US" sz="14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ru-RU" sz="14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1,04 км канализационных сетей, что составляет 4</a:t>
            </a:r>
            <a:r>
              <a:rPr lang="ru-RU" sz="1400" dirty="0" smtClean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%</a:t>
            </a:r>
            <a:r>
              <a:rPr lang="en-US" sz="14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от общего количества ветхих сетей.</a:t>
            </a:r>
            <a:endParaRPr lang="ru" sz="1400" dirty="0">
              <a:solidFill>
                <a:srgbClr val="002060"/>
              </a:solidFill>
              <a:latin typeface="TT Commons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3">
            <a:extLst>
              <a:ext uri="{FF2B5EF4-FFF2-40B4-BE49-F238E27FC236}">
                <a16:creationId xmlns="" xmlns:a16="http://schemas.microsoft.com/office/drawing/2014/main" id="{2C6DFF6F-1BE7-4FB2-B45C-1986B13E6A3B}"/>
              </a:ext>
            </a:extLst>
          </p:cNvPr>
          <p:cNvSpPr txBox="1">
            <a:spLocks/>
          </p:cNvSpPr>
          <p:nvPr/>
        </p:nvSpPr>
        <p:spPr>
          <a:xfrm>
            <a:off x="9489504" y="6525344"/>
            <a:ext cx="416495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18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EA787458-0CA6-4075-AFF1-D18ABCEFAB4C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8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1D6EAF9-5493-435B-A223-45C8C904DE1A}"/>
              </a:ext>
            </a:extLst>
          </p:cNvPr>
          <p:cNvSpPr/>
          <p:nvPr/>
        </p:nvSpPr>
        <p:spPr>
          <a:xfrm>
            <a:off x="416576" y="2757851"/>
            <a:ext cx="4077745" cy="10801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/>
            <a:r>
              <a:rPr lang="ru-RU" sz="1200" dirty="0">
                <a:solidFill>
                  <a:srgbClr val="002060"/>
                </a:solidFill>
                <a:latin typeface="TT Commons" panose="02000506030000020004" pitchFamily="2" charset="-52"/>
              </a:rPr>
              <a:t>В 2019 году приведены в нормативное состояние: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</a:rPr>
            </a:br>
            <a:endParaRPr lang="ru-RU" sz="12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</a:rPr>
              <a:t>11,1 км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региональной дорожной сети;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</a:rPr>
              <a:t>1,1 км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автодорог Анадырской городской агломерации.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Транспортное обслуживание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" y="382440"/>
            <a:ext cx="417557" cy="417557"/>
          </a:xfrm>
          <a:prstGeom prst="rect">
            <a:avLst/>
          </a:prstGeom>
        </p:spPr>
      </p:pic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xmlns="" id="{43E84A0B-479E-4229-A8EF-1B0A67D5D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246676"/>
              </p:ext>
            </p:extLst>
          </p:nvPr>
        </p:nvGraphicFramePr>
        <p:xfrm>
          <a:off x="271048" y="3933056"/>
          <a:ext cx="4672921" cy="300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AB8DF597-0DC6-42E3-A22D-7753123E364B}"/>
              </a:ext>
            </a:extLst>
          </p:cNvPr>
          <p:cNvCxnSpPr>
            <a:cxnSpLocks/>
          </p:cNvCxnSpPr>
          <p:nvPr/>
        </p:nvCxnSpPr>
        <p:spPr>
          <a:xfrm>
            <a:off x="4953000" y="1124744"/>
            <a:ext cx="0" cy="50405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F1F585E-FC17-413A-9578-685FD8F6BE6D}"/>
              </a:ext>
            </a:extLst>
          </p:cNvPr>
          <p:cNvSpPr txBox="1"/>
          <p:nvPr/>
        </p:nvSpPr>
        <p:spPr>
          <a:xfrm>
            <a:off x="5390063" y="2149007"/>
            <a:ext cx="4243457" cy="538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285748" indent="-285748" algn="just"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T Commons Medium" panose="02000806030000020004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>
                <a:effectLst/>
                <a:latin typeface="TT Commons Light" panose="02000506020000020004" pitchFamily="2" charset="-52"/>
              </a:rPr>
              <a:t>За период 2011-2019 гг. </a:t>
            </a:r>
            <a:r>
              <a:rPr lang="ru-RU" dirty="0">
                <a:effectLst/>
              </a:rPr>
              <a:t>построен и введен в эксплуатацию участок</a:t>
            </a:r>
            <a:r>
              <a:rPr lang="ru-RU" dirty="0">
                <a:effectLst/>
                <a:latin typeface="TT Commons" panose="02000506030000020004" pitchFamily="2" charset="-52"/>
              </a:rPr>
              <a:t> </a:t>
            </a:r>
            <a:r>
              <a:rPr lang="ru-RU" dirty="0">
                <a:effectLst/>
                <a:latin typeface="TT Commons Light" panose="02000506020000020004" pitchFamily="2" charset="-52"/>
              </a:rPr>
              <a:t>автодороги протяженностью </a:t>
            </a:r>
            <a:r>
              <a:rPr lang="ru-RU" dirty="0">
                <a:effectLst/>
              </a:rPr>
              <a:t>141,6 </a:t>
            </a:r>
            <a:r>
              <a:rPr lang="ru-RU" dirty="0" smtClean="0">
                <a:effectLst/>
              </a:rPr>
              <a:t>км, в том числе 3 мостовых перехода (702,3 пог. м.)  </a:t>
            </a:r>
            <a:endParaRPr lang="ru-RU" dirty="0">
              <a:effectLst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62A0F6C-31DE-4993-895A-6F43AD29CBCF}"/>
              </a:ext>
            </a:extLst>
          </p:cNvPr>
          <p:cNvSpPr txBox="1"/>
          <p:nvPr/>
        </p:nvSpPr>
        <p:spPr>
          <a:xfrm>
            <a:off x="5383289" y="3627632"/>
            <a:ext cx="4227716" cy="420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285748" indent="-285748" algn="just"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T Commons Medium" panose="02000806030000020004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/>
                <a:latin typeface="TT Commons Light" panose="02000506020000020004" pitchFamily="2" charset="-52"/>
              </a:rPr>
              <a:t>По поручению Президента РФ округу в период 2019-2021 гг. </a:t>
            </a:r>
            <a:r>
              <a:rPr lang="ru-RU" dirty="0">
                <a:effectLst/>
              </a:rPr>
              <a:t>выделена субсидия </a:t>
            </a:r>
            <a:r>
              <a:rPr lang="ru-RU" dirty="0">
                <a:effectLst/>
                <a:latin typeface="TT Commons Light" panose="02000506020000020004" pitchFamily="2" charset="-52"/>
              </a:rPr>
              <a:t>в размере</a:t>
            </a:r>
            <a:r>
              <a:rPr lang="en-US" dirty="0">
                <a:effectLst/>
                <a:latin typeface="TT Commons Light" panose="02000506020000020004" pitchFamily="2" charset="-52"/>
              </a:rPr>
              <a:t> </a:t>
            </a:r>
            <a:r>
              <a:rPr lang="ru-RU" dirty="0">
                <a:effectLst/>
              </a:rPr>
              <a:t>7,9 млрд. рублей.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A8B1243-6A8B-4B76-B6E8-DB1C3E13F731}"/>
              </a:ext>
            </a:extLst>
          </p:cNvPr>
          <p:cNvSpPr txBox="1"/>
          <p:nvPr/>
        </p:nvSpPr>
        <p:spPr>
          <a:xfrm>
            <a:off x="5390385" y="4377971"/>
            <a:ext cx="4232548" cy="349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285748" indent="-285748" algn="just"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T Commons Medium" panose="02000806030000020004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ru-RU" dirty="0">
                <a:effectLst/>
                <a:latin typeface="TT Commons Light" panose="02000506020000020004" pitchFamily="2" charset="-52"/>
              </a:rPr>
              <a:t>Строительство участков автодороги протяженностью </a:t>
            </a:r>
            <a:r>
              <a:rPr lang="ru-RU" dirty="0">
                <a:effectLst/>
              </a:rPr>
              <a:t>86,1 км </a:t>
            </a:r>
          </a:p>
        </p:txBody>
      </p:sp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xmlns="" id="{F906D8F8-CC32-434B-80A0-DFD2C786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666074"/>
              </p:ext>
            </p:extLst>
          </p:nvPr>
        </p:nvGraphicFramePr>
        <p:xfrm>
          <a:off x="5102631" y="4747232"/>
          <a:ext cx="4775205" cy="211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18B469-B168-4C57-8971-56D553A55D07}"/>
              </a:ext>
            </a:extLst>
          </p:cNvPr>
          <p:cNvSpPr/>
          <p:nvPr/>
        </p:nvSpPr>
        <p:spPr>
          <a:xfrm>
            <a:off x="9255" y="1074806"/>
            <a:ext cx="4943745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5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Национальный проект</a:t>
            </a:r>
            <a:endParaRPr lang="en-US" sz="1500" b="1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  <a:p>
            <a:pPr algn="ctr">
              <a:lnSpc>
                <a:spcPts val="1440"/>
              </a:lnSpc>
            </a:pPr>
            <a:r>
              <a:rPr lang="ru-RU" sz="15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«Безопасные и качественные автомобильные дороги»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7795E120-0B88-44EE-B2CA-6A8391F87B0D}"/>
              </a:ext>
            </a:extLst>
          </p:cNvPr>
          <p:cNvSpPr/>
          <p:nvPr/>
        </p:nvSpPr>
        <p:spPr>
          <a:xfrm>
            <a:off x="4942951" y="789504"/>
            <a:ext cx="495300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5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Строительство автомобильной дороги</a:t>
            </a:r>
            <a:endParaRPr lang="en-US" sz="1500" b="1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  <a:p>
            <a:pPr algn="ctr">
              <a:lnSpc>
                <a:spcPts val="1440"/>
              </a:lnSpc>
            </a:pPr>
            <a:r>
              <a:rPr lang="ru-RU" sz="15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«Колыма-Омсукчан-Омолон-Анадырь»</a:t>
            </a:r>
          </a:p>
          <a:p>
            <a:pPr algn="ctr">
              <a:lnSpc>
                <a:spcPts val="1440"/>
              </a:lnSpc>
            </a:pPr>
            <a:endParaRPr lang="ru-RU" sz="1500" b="1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xmlns="" id="{869F4FA0-1105-4F8B-BA91-6F0BA28AD9F0}"/>
              </a:ext>
            </a:extLst>
          </p:cNvPr>
          <p:cNvSpPr/>
          <p:nvPr/>
        </p:nvSpPr>
        <p:spPr>
          <a:xfrm>
            <a:off x="1066036" y="1730450"/>
            <a:ext cx="2830182" cy="661443"/>
          </a:xfrm>
          <a:prstGeom prst="round2SameRect">
            <a:avLst>
              <a:gd name="adj1" fmla="val 37103"/>
              <a:gd name="adj2" fmla="val 0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T Commons DemiBold" panose="02000506030000020004" pitchFamily="2" charset="-52"/>
              </a:rPr>
              <a:t>Региональный проект</a:t>
            </a:r>
            <a:endParaRPr lang="en-US" sz="1200" b="1" dirty="0">
              <a:solidFill>
                <a:srgbClr val="0070C0"/>
              </a:solidFill>
              <a:latin typeface="TT Commons DemiBold" panose="02000506030000020004" pitchFamily="2" charset="-52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T Commons DemiBold" panose="02000506030000020004" pitchFamily="2" charset="-52"/>
              </a:rPr>
              <a:t>«Дорожная сеть»</a:t>
            </a:r>
          </a:p>
        </p:txBody>
      </p:sp>
      <p:sp>
        <p:nvSpPr>
          <p:cNvPr id="55" name="Стрелка вниз 24">
            <a:extLst>
              <a:ext uri="{FF2B5EF4-FFF2-40B4-BE49-F238E27FC236}">
                <a16:creationId xmlns:a16="http://schemas.microsoft.com/office/drawing/2014/main" xmlns="" id="{51316D5E-A5C6-4475-A09D-1A49CD7F6EF3}"/>
              </a:ext>
            </a:extLst>
          </p:cNvPr>
          <p:cNvSpPr/>
          <p:nvPr/>
        </p:nvSpPr>
        <p:spPr>
          <a:xfrm>
            <a:off x="1364569" y="2370189"/>
            <a:ext cx="432032" cy="422520"/>
          </a:xfrm>
          <a:prstGeom prst="downArrow">
            <a:avLst>
              <a:gd name="adj1" fmla="val 66439"/>
              <a:gd name="adj2" fmla="val 6168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F3E782C6-3BB8-4AEF-8E43-09DA0BEE6758}"/>
              </a:ext>
            </a:extLst>
          </p:cNvPr>
          <p:cNvSpPr/>
          <p:nvPr/>
        </p:nvSpPr>
        <p:spPr>
          <a:xfrm>
            <a:off x="464356" y="6436036"/>
            <a:ext cx="106636" cy="13270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9" name="Прямоугольник: скругленные верхние углы 58">
            <a:extLst>
              <a:ext uri="{FF2B5EF4-FFF2-40B4-BE49-F238E27FC236}">
                <a16:creationId xmlns:a16="http://schemas.microsoft.com/office/drawing/2014/main" xmlns="" id="{1F75E4B5-346A-4666-8C83-C18E6E0962E2}"/>
              </a:ext>
            </a:extLst>
          </p:cNvPr>
          <p:cNvSpPr/>
          <p:nvPr/>
        </p:nvSpPr>
        <p:spPr>
          <a:xfrm>
            <a:off x="5433434" y="1306921"/>
            <a:ext cx="4200086" cy="543295"/>
          </a:xfrm>
          <a:prstGeom prst="round2SameRect">
            <a:avLst>
              <a:gd name="adj1" fmla="val 21008"/>
              <a:gd name="adj2" fmla="val 0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T Commons DemiBold" panose="02000506030000020004" pitchFamily="2" charset="-52"/>
              </a:rPr>
              <a:t>Цель реализации: Обеспечение транспортной доступности региона с соседними субъектами РФ</a:t>
            </a:r>
            <a:endParaRPr lang="ru-RU" sz="1600" b="1" dirty="0">
              <a:solidFill>
                <a:srgbClr val="0070C0"/>
              </a:solidFill>
              <a:latin typeface="TT Commons DemiBold" panose="02000506030000020004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F75247D-1EB1-4784-8AE7-E42A579DA3DE}"/>
              </a:ext>
            </a:extLst>
          </p:cNvPr>
          <p:cNvSpPr/>
          <p:nvPr/>
        </p:nvSpPr>
        <p:spPr>
          <a:xfrm>
            <a:off x="5390063" y="6435889"/>
            <a:ext cx="106636" cy="13270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8" name="Стрелка вниз 24">
            <a:extLst>
              <a:ext uri="{FF2B5EF4-FFF2-40B4-BE49-F238E27FC236}">
                <a16:creationId xmlns:a16="http://schemas.microsoft.com/office/drawing/2014/main" xmlns="" id="{51316D5E-A5C6-4475-A09D-1A49CD7F6EF3}"/>
              </a:ext>
            </a:extLst>
          </p:cNvPr>
          <p:cNvSpPr/>
          <p:nvPr/>
        </p:nvSpPr>
        <p:spPr>
          <a:xfrm>
            <a:off x="8646530" y="1850216"/>
            <a:ext cx="311101" cy="304252"/>
          </a:xfrm>
          <a:prstGeom prst="downArrow">
            <a:avLst>
              <a:gd name="adj1" fmla="val 66439"/>
              <a:gd name="adj2" fmla="val 6168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24">
            <a:extLst>
              <a:ext uri="{FF2B5EF4-FFF2-40B4-BE49-F238E27FC236}">
                <a16:creationId xmlns:a16="http://schemas.microsoft.com/office/drawing/2014/main" xmlns="" id="{51316D5E-A5C6-4475-A09D-1A49CD7F6EF3}"/>
              </a:ext>
            </a:extLst>
          </p:cNvPr>
          <p:cNvSpPr/>
          <p:nvPr/>
        </p:nvSpPr>
        <p:spPr>
          <a:xfrm>
            <a:off x="8636513" y="2688239"/>
            <a:ext cx="311101" cy="304252"/>
          </a:xfrm>
          <a:prstGeom prst="downArrow">
            <a:avLst>
              <a:gd name="adj1" fmla="val 66439"/>
              <a:gd name="adj2" fmla="val 6168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24">
            <a:extLst>
              <a:ext uri="{FF2B5EF4-FFF2-40B4-BE49-F238E27FC236}">
                <a16:creationId xmlns:a16="http://schemas.microsoft.com/office/drawing/2014/main" xmlns="" id="{51316D5E-A5C6-4475-A09D-1A49CD7F6EF3}"/>
              </a:ext>
            </a:extLst>
          </p:cNvPr>
          <p:cNvSpPr/>
          <p:nvPr/>
        </p:nvSpPr>
        <p:spPr>
          <a:xfrm>
            <a:off x="8646529" y="4048311"/>
            <a:ext cx="311101" cy="304252"/>
          </a:xfrm>
          <a:prstGeom prst="downArrow">
            <a:avLst>
              <a:gd name="adj1" fmla="val 66439"/>
              <a:gd name="adj2" fmla="val 6168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xmlns="" id="{B8AA0682-64A4-4205-A870-7A2EAAC78A6C}"/>
              </a:ext>
            </a:extLst>
          </p:cNvPr>
          <p:cNvSpPr txBox="1">
            <a:spLocks/>
          </p:cNvSpPr>
          <p:nvPr/>
        </p:nvSpPr>
        <p:spPr>
          <a:xfrm>
            <a:off x="9417496" y="6525344"/>
            <a:ext cx="488503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19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0892BFF-2801-4BF1-820D-E10A4070AAEB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62A0F6C-31DE-4993-895A-6F43AD29CBCF}"/>
              </a:ext>
            </a:extLst>
          </p:cNvPr>
          <p:cNvSpPr txBox="1"/>
          <p:nvPr/>
        </p:nvSpPr>
        <p:spPr>
          <a:xfrm>
            <a:off x="5383289" y="2992491"/>
            <a:ext cx="4213891" cy="3471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285748" indent="-285748" algn="just"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T Commons Medium" panose="02000806030000020004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endParaRPr lang="ru-RU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3145" y="3020912"/>
            <a:ext cx="432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В настоящее время </a:t>
            </a:r>
            <a:r>
              <a:rPr lang="ru-RU" sz="1200" dirty="0" smtClean="0">
                <a:solidFill>
                  <a:srgbClr val="002060"/>
                </a:solidFill>
                <a:latin typeface="TT Commons Light" panose="02000506020000020004" pitchFamily="2" charset="-52"/>
              </a:rPr>
              <a:t> разработана ПСД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на строительство </a:t>
            </a:r>
            <a:r>
              <a:rPr lang="ru-RU" sz="1200" b="1" dirty="0">
                <a:solidFill>
                  <a:srgbClr val="002060"/>
                </a:solidFill>
                <a:latin typeface="TT Commons Light" panose="02000506020000020004" pitchFamily="2" charset="-52"/>
              </a:rPr>
              <a:t>103 км </a:t>
            </a:r>
            <a:r>
              <a:rPr lang="ru-RU" sz="1200" b="1" dirty="0" smtClean="0">
                <a:solidFill>
                  <a:srgbClr val="002060"/>
                </a:solidFill>
                <a:latin typeface="TT Commons Light" panose="02000506020000020004" pitchFamily="2" charset="-52"/>
              </a:rPr>
              <a:t>дороги</a:t>
            </a:r>
            <a:endParaRPr lang="ru-RU" sz="1200" b="1" dirty="0">
              <a:solidFill>
                <a:srgbClr val="002060"/>
              </a:solidFill>
              <a:latin typeface="TT Commons Light" panose="02000506020000020004" pitchFamily="2" charset="-52"/>
            </a:endParaRPr>
          </a:p>
        </p:txBody>
      </p:sp>
      <p:sp>
        <p:nvSpPr>
          <p:cNvPr id="34" name="Стрелка вниз 24">
            <a:extLst>
              <a:ext uri="{FF2B5EF4-FFF2-40B4-BE49-F238E27FC236}">
                <a16:creationId xmlns:a16="http://schemas.microsoft.com/office/drawing/2014/main" xmlns="" id="{51316D5E-A5C6-4475-A09D-1A49CD7F6EF3}"/>
              </a:ext>
            </a:extLst>
          </p:cNvPr>
          <p:cNvSpPr/>
          <p:nvPr/>
        </p:nvSpPr>
        <p:spPr>
          <a:xfrm>
            <a:off x="8636517" y="3317416"/>
            <a:ext cx="311101" cy="304252"/>
          </a:xfrm>
          <a:prstGeom prst="downArrow">
            <a:avLst>
              <a:gd name="adj1" fmla="val 66439"/>
              <a:gd name="adj2" fmla="val 6168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54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296832"/>
            <a:ext cx="6192688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Содержание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xmlns="" id="{1ACA865B-B712-4350-B929-049AEB4B7157}"/>
              </a:ext>
            </a:extLst>
          </p:cNvPr>
          <p:cNvSpPr txBox="1">
            <a:spLocks/>
          </p:cNvSpPr>
          <p:nvPr/>
        </p:nvSpPr>
        <p:spPr>
          <a:xfrm>
            <a:off x="9530528" y="6525344"/>
            <a:ext cx="375471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9" y="420035"/>
            <a:ext cx="357689" cy="3423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5086" y="703679"/>
            <a:ext cx="8796768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7100"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Чукотка в рейтингах 2019</a:t>
            </a:r>
            <a:r>
              <a:rPr lang="ru-RU" sz="4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   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7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	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3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Роль Чукотки в экономике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России       .       .     .</a:t>
            </a:r>
            <a:r>
              <a:rPr lang="ru-RU" sz="6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.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	4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Основные показатели развития экономики округа в сравнении со среднероссийскими</a:t>
            </a:r>
            <a:r>
              <a:rPr lang="ru-RU" sz="6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___.</a:t>
            </a:r>
            <a:r>
              <a:rPr lang="ru-RU" sz="8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	5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Валовый региональный продукт</a:t>
            </a:r>
            <a:r>
              <a:rPr lang="ru-RU" sz="6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	6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Консолидированный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бюджет Чукотского автономного округа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         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 7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Добыча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полезных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ископаемых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___.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   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8</a:t>
            </a:r>
            <a:endParaRPr lang="ru-RU" sz="1000" dirty="0" smtClean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Территории с преференциальным режимом предпринимательской деятельности, итоги 2019 года</a:t>
            </a:r>
            <a:r>
              <a:rPr lang="ru-RU" sz="5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 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9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Инвестиции в основной капитал  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    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       .   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 </a:t>
            </a:r>
            <a:r>
              <a:rPr lang="ru-RU" sz="11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10</a:t>
            </a:r>
            <a:endParaRPr lang="ru-RU" sz="11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Бюджет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национальных проектов в Чукотском автономном округе до 2024 года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         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.    11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Цифровое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развитие, связь и телевидение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 </a:t>
            </a:r>
            <a:r>
              <a:rPr lang="ru-RU" sz="5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 12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Производство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и потребление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электроэнергии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13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Национальный проект «МСП и поддержка индивидуальной предпринимательской инициативы» — итоги 2019 года</a:t>
            </a:r>
            <a:r>
              <a:rPr lang="ru-RU" sz="6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14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Агропромышленный комплекс </a:t>
            </a:r>
            <a:r>
              <a:rPr lang="ru-RU" sz="5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      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15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Домашнее северное оленеводство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 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    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1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16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Жилищное строительство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>
                <a:solidFill>
                  <a:schemeClr val="bg1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17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Жилищно-коммунальный комплекс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>
                <a:solidFill>
                  <a:schemeClr val="bg1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     18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Транспортное обслуживание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 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19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Транспортная доступность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</a:t>
            </a:r>
            <a:r>
              <a:rPr lang="ru-RU" sz="5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 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 _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    20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Демографическая политика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 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21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Образование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22</a:t>
            </a: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Здравоохранение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23, 24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Социальная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поддержка населения  </a:t>
            </a:r>
            <a:r>
              <a:rPr lang="ru-RU" sz="6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25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Культура 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 .</a:t>
            </a:r>
            <a:r>
              <a:rPr lang="ru-RU" sz="8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   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26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Физическая культура и спорт</a:t>
            </a:r>
            <a:r>
              <a:rPr lang="ru-RU" sz="6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27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Уровень доходов населения</a:t>
            </a:r>
            <a:r>
              <a:rPr lang="ru-RU" sz="5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28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Рынок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труда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 _   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      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  29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5125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Охрана окружающей среды и обеспечение экологической безопасности  .   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 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3  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 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30</a:t>
            </a: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Охрана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лесного фонда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T Commons Medium" panose="02000806030000020004" pitchFamily="2" charset="-52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  _ 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10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31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7981950" algn="l"/>
              </a:tabLst>
            </a:pPr>
            <a:r>
              <a:rPr lang="ru-RU" sz="10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Коренные </a:t>
            </a:r>
            <a:r>
              <a:rPr lang="ru-RU" sz="1000" dirty="0">
                <a:solidFill>
                  <a:srgbClr val="002060"/>
                </a:solidFill>
                <a:latin typeface="TT Commons Medium" panose="02000806030000020004" pitchFamily="2" charset="-52"/>
              </a:rPr>
              <a:t>малочисленные народы Чукотки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dirty="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latin typeface="TT Commons Medium" panose="02000806030000020004" pitchFamily="2" charset="-52"/>
              </a:rPr>
              <a:t> 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___</a:t>
            </a:r>
            <a:r>
              <a:rPr lang="ru-RU" sz="8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.</a:t>
            </a:r>
            <a:r>
              <a:rPr lang="ru-RU" sz="800" smtClean="0">
                <a:solidFill>
                  <a:schemeClr val="bg1"/>
                </a:solidFill>
                <a:latin typeface="TT Commons Medium" panose="02000806030000020004" pitchFamily="2" charset="-52"/>
              </a:rPr>
              <a:t>__  </a:t>
            </a:r>
            <a:r>
              <a:rPr lang="ru-RU" sz="1000" smtClean="0">
                <a:solidFill>
                  <a:srgbClr val="002060"/>
                </a:solidFill>
                <a:latin typeface="TT Commons Medium" panose="02000806030000020004" pitchFamily="2" charset="-52"/>
              </a:rPr>
              <a:t>32</a:t>
            </a:r>
            <a:endParaRPr lang="ru-RU" sz="1000" dirty="0">
              <a:solidFill>
                <a:srgbClr val="002060"/>
              </a:solidFill>
              <a:latin typeface="TT Commons Medium" panose="02000806030000020004" pitchFamily="2" charset="-52"/>
            </a:endParaRPr>
          </a:p>
          <a:p>
            <a:pPr>
              <a:lnSpc>
                <a:spcPct val="130000"/>
              </a:lnSpc>
              <a:tabLst>
                <a:tab pos="594360" algn="l"/>
                <a:tab pos="4951095" algn="l"/>
              </a:tabLst>
            </a:pPr>
            <a:endParaRPr lang="ru-RU" sz="1000" dirty="0">
              <a:solidFill>
                <a:srgbClr val="002060"/>
              </a:solidFill>
              <a:effectLst/>
              <a:latin typeface="TT Commons Medium" panose="02000806030000020004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3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Транспортная доступность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5" y="370940"/>
            <a:ext cx="440558" cy="440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2C6DE3-E27E-46D1-8BB2-D4FA373D26CD}"/>
              </a:ext>
            </a:extLst>
          </p:cNvPr>
          <p:cNvSpPr txBox="1"/>
          <p:nvPr/>
        </p:nvSpPr>
        <p:spPr>
          <a:xfrm>
            <a:off x="12455" y="959615"/>
            <a:ext cx="4953000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Авиационный транспорт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E0F2F7-8E74-4619-A152-08227E5B0E8D}"/>
              </a:ext>
            </a:extLst>
          </p:cNvPr>
          <p:cNvSpPr txBox="1"/>
          <p:nvPr/>
        </p:nvSpPr>
        <p:spPr>
          <a:xfrm>
            <a:off x="5895780" y="922963"/>
            <a:ext cx="382248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Морской транспорт</a:t>
            </a:r>
          </a:p>
        </p:txBody>
      </p:sp>
      <p:sp>
        <p:nvSpPr>
          <p:cNvPr id="15" name="Надпись 2">
            <a:extLst>
              <a:ext uri="{FF2B5EF4-FFF2-40B4-BE49-F238E27FC236}">
                <a16:creationId xmlns="" xmlns:a16="http://schemas.microsoft.com/office/drawing/2014/main" id="{EAE8629A-5D84-439E-B931-B1C5FA46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800" y="1219198"/>
            <a:ext cx="2016223" cy="2871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rPr>
              <a:t>Межрегиональные перевозки</a:t>
            </a:r>
          </a:p>
        </p:txBody>
      </p:sp>
      <p:sp>
        <p:nvSpPr>
          <p:cNvPr id="16" name="Надпись 2">
            <a:extLst>
              <a:ext uri="{FF2B5EF4-FFF2-40B4-BE49-F238E27FC236}">
                <a16:creationId xmlns="" xmlns:a16="http://schemas.microsoft.com/office/drawing/2014/main" id="{14B12F2D-A3FA-43B9-9CBB-0C00AB1B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05" y="1219197"/>
            <a:ext cx="1473535" cy="2871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ru-RU"/>
            </a:defPPr>
            <a:lvl1pPr algn="ctr">
              <a:defRPr sz="1200">
                <a:solidFill>
                  <a:srgbClr val="0070C0"/>
                </a:solidFill>
                <a:latin typeface="TT Commons Medium" panose="02000806030000020004" pitchFamily="2" charset="-52"/>
                <a:ea typeface="Calibri"/>
                <a:cs typeface="Times New Roman"/>
              </a:defRPr>
            </a:lvl1pPr>
          </a:lstStyle>
          <a:p>
            <a:r>
              <a:rPr lang="ru-RU" dirty="0"/>
              <a:t>Местные перевозки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9414E2DC-76A2-432A-82D6-7DE007C4C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229958"/>
              </p:ext>
            </p:extLst>
          </p:nvPr>
        </p:nvGraphicFramePr>
        <p:xfrm>
          <a:off x="0" y="1628800"/>
          <a:ext cx="23213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55F8B421-C905-465B-B0AE-4AAFB8389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930215"/>
              </p:ext>
            </p:extLst>
          </p:nvPr>
        </p:nvGraphicFramePr>
        <p:xfrm>
          <a:off x="150825" y="3429000"/>
          <a:ext cx="2173883" cy="194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A86AD1A-E73B-449E-963A-EAF01369A177}"/>
              </a:ext>
            </a:extLst>
          </p:cNvPr>
          <p:cNvSpPr/>
          <p:nvPr/>
        </p:nvSpPr>
        <p:spPr>
          <a:xfrm>
            <a:off x="297394" y="5616428"/>
            <a:ext cx="9336123" cy="10752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86E8BFD-6FE8-4105-B6E8-518B0BCDE293}"/>
              </a:ext>
            </a:extLst>
          </p:cNvPr>
          <p:cNvSpPr txBox="1"/>
          <p:nvPr/>
        </p:nvSpPr>
        <p:spPr>
          <a:xfrm>
            <a:off x="258837" y="5616428"/>
            <a:ext cx="5414243" cy="10752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77800" indent="-177800" algn="just"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effectLst/>
                <a:latin typeface="TT Commons" panose="02000506030000020004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ru-RU" b="1" dirty="0"/>
              <a:t>Рост пассажиропотока </a:t>
            </a:r>
            <a:r>
              <a:rPr lang="ru-RU" dirty="0"/>
              <a:t>на межрегиональных маршрутах на </a:t>
            </a:r>
            <a:r>
              <a:rPr lang="ru-RU" b="1" dirty="0"/>
              <a:t>6</a:t>
            </a:r>
            <a:r>
              <a:rPr lang="ru-RU" b="1" dirty="0" smtClean="0"/>
              <a:t>%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dirty="0"/>
              <a:t>Перевезено </a:t>
            </a:r>
            <a:r>
              <a:rPr lang="ru-RU" dirty="0" smtClean="0"/>
              <a:t>льготников </a:t>
            </a:r>
            <a:r>
              <a:rPr lang="ru-RU" b="1" dirty="0" smtClean="0"/>
              <a:t>10,8</a:t>
            </a:r>
            <a:r>
              <a:rPr lang="ru-RU" dirty="0" smtClean="0"/>
              <a:t> тыс., на </a:t>
            </a:r>
            <a:r>
              <a:rPr lang="ru-RU" b="1" dirty="0" smtClean="0"/>
              <a:t>8%</a:t>
            </a:r>
            <a:r>
              <a:rPr lang="ru-RU" dirty="0" smtClean="0"/>
              <a:t> больше чем в 2018 г.</a:t>
            </a:r>
            <a:endParaRPr lang="ru-RU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ru-RU" dirty="0" smtClean="0"/>
              <a:t>Открытие </a:t>
            </a:r>
            <a:r>
              <a:rPr lang="ru-RU" dirty="0"/>
              <a:t>новых маршрутов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dirty="0"/>
              <a:t>Расширение программы субсидирования авиаперевозок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1" dirty="0"/>
              <a:t>Оптимизация</a:t>
            </a:r>
            <a:r>
              <a:rPr lang="ru-RU" dirty="0"/>
              <a:t> рейсов на местных </a:t>
            </a:r>
            <a:r>
              <a:rPr lang="ru-RU" dirty="0" smtClean="0"/>
              <a:t>авиалиниях </a:t>
            </a:r>
            <a:r>
              <a:rPr lang="ru-RU" dirty="0"/>
              <a:t>за счет </a:t>
            </a:r>
            <a:r>
              <a:rPr lang="ru-RU" b="1" dirty="0"/>
              <a:t>замены воздушных судов</a:t>
            </a:r>
            <a:r>
              <a:rPr lang="ru-RU" dirty="0"/>
              <a:t> DHC-6 на вертолеты Ми-8 и </a:t>
            </a:r>
            <a:r>
              <a:rPr lang="ru-RU" dirty="0" smtClean="0"/>
              <a:t>Ан-24,26  и, как следствие, снижение пассажиропотока</a:t>
            </a:r>
            <a:endParaRPr lang="ru-RU" dirty="0"/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64881B47-029C-49C4-986D-19E3A04C7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82394"/>
              </p:ext>
            </p:extLst>
          </p:nvPr>
        </p:nvGraphicFramePr>
        <p:xfrm>
          <a:off x="5796219" y="1362770"/>
          <a:ext cx="2160242" cy="19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>
            <a:extLst>
              <a:ext uri="{FF2B5EF4-FFF2-40B4-BE49-F238E27FC236}">
                <a16:creationId xmlns="" xmlns:a16="http://schemas.microsoft.com/office/drawing/2014/main" id="{FAEAACF7-4B1B-4E4A-9C29-F40572A7C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403602"/>
              </p:ext>
            </p:extLst>
          </p:nvPr>
        </p:nvGraphicFramePr>
        <p:xfrm>
          <a:off x="7617296" y="1352104"/>
          <a:ext cx="2173391" cy="192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A35DFAC-A6D1-4920-85E1-2744BAE41D36}"/>
              </a:ext>
            </a:extLst>
          </p:cNvPr>
          <p:cNvSpPr txBox="1"/>
          <p:nvPr/>
        </p:nvSpPr>
        <p:spPr>
          <a:xfrm>
            <a:off x="5895780" y="5616429"/>
            <a:ext cx="3837298" cy="1055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77800" indent="-177800" algn="just">
              <a:buFont typeface="Arial" panose="020B0604020202020204" pitchFamily="34" charset="0"/>
              <a:buChar char="•"/>
              <a:defRPr sz="1200">
                <a:solidFill>
                  <a:srgbClr val="002060"/>
                </a:solidFill>
                <a:effectLst/>
                <a:latin typeface="TT Commons" panose="02000506030000020004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dirty="0"/>
              <a:t>Увеличение грузооборота на </a:t>
            </a:r>
            <a:r>
              <a:rPr lang="ru-RU" b="1" dirty="0"/>
              <a:t>3%</a:t>
            </a:r>
          </a:p>
          <a:p>
            <a:pPr algn="l"/>
            <a:r>
              <a:rPr lang="ru-RU" b="1" dirty="0"/>
              <a:t>Стабильный пассажиропоток </a:t>
            </a:r>
            <a:r>
              <a:rPr lang="ru-RU" dirty="0"/>
              <a:t>на морских и </a:t>
            </a:r>
            <a:r>
              <a:rPr lang="ru-RU" dirty="0" err="1"/>
              <a:t>внутрилиманных</a:t>
            </a:r>
            <a:r>
              <a:rPr lang="ru-RU" dirty="0"/>
              <a:t>  перевозках</a:t>
            </a: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220CF8CC-2F48-4249-BBF3-7A62080E5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364306"/>
              </p:ext>
            </p:extLst>
          </p:nvPr>
        </p:nvGraphicFramePr>
        <p:xfrm>
          <a:off x="5916659" y="3550868"/>
          <a:ext cx="3816419" cy="192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D714DC4-CDD5-4E85-9B45-5B2A79860A63}"/>
              </a:ext>
            </a:extLst>
          </p:cNvPr>
          <p:cNvSpPr txBox="1"/>
          <p:nvPr/>
        </p:nvSpPr>
        <p:spPr>
          <a:xfrm>
            <a:off x="6537176" y="4488050"/>
            <a:ext cx="699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TT Commons DemiBold" panose="02000506030000020004" pitchFamily="2" charset="-52"/>
              </a:rPr>
              <a:t>170</a:t>
            </a:r>
            <a:endParaRPr lang="ru-RU" sz="1000" b="1" dirty="0">
              <a:solidFill>
                <a:srgbClr val="002060"/>
              </a:solidFill>
              <a:latin typeface="TT Commons DemiBold" panose="02000506030000020004" pitchFamily="2" charset="-52"/>
            </a:endParaRPr>
          </a:p>
        </p:txBody>
      </p:sp>
      <p:sp>
        <p:nvSpPr>
          <p:cNvPr id="37" name="Номер слайда 3">
            <a:extLst>
              <a:ext uri="{FF2B5EF4-FFF2-40B4-BE49-F238E27FC236}">
                <a16:creationId xmlns="" xmlns:a16="http://schemas.microsoft.com/office/drawing/2014/main" id="{A2F44325-BA89-440D-9C2C-2F3D54B74760}"/>
              </a:ext>
            </a:extLst>
          </p:cNvPr>
          <p:cNvSpPr txBox="1">
            <a:spLocks/>
          </p:cNvSpPr>
          <p:nvPr/>
        </p:nvSpPr>
        <p:spPr>
          <a:xfrm>
            <a:off x="9417496" y="6525344"/>
            <a:ext cx="488503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20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F35C10CE-E624-4661-9A86-FEC9F9F7502D}"/>
              </a:ext>
            </a:extLst>
          </p:cNvPr>
          <p:cNvCxnSpPr>
            <a:cxnSpLocks/>
          </p:cNvCxnSpPr>
          <p:nvPr/>
        </p:nvCxnSpPr>
        <p:spPr>
          <a:xfrm flipH="1">
            <a:off x="9530527" y="6346523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037092"/>
              </p:ext>
            </p:extLst>
          </p:nvPr>
        </p:nvGraphicFramePr>
        <p:xfrm>
          <a:off x="1940946" y="1506343"/>
          <a:ext cx="3960440" cy="197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657680"/>
              </p:ext>
            </p:extLst>
          </p:nvPr>
        </p:nvGraphicFramePr>
        <p:xfrm>
          <a:off x="2416493" y="3284984"/>
          <a:ext cx="3379726" cy="225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C6FC060-2684-46C7-A69B-A0929C8D5CDB}"/>
              </a:ext>
            </a:extLst>
          </p:cNvPr>
          <p:cNvCxnSpPr>
            <a:cxnSpLocks/>
          </p:cNvCxnSpPr>
          <p:nvPr/>
        </p:nvCxnSpPr>
        <p:spPr>
          <a:xfrm>
            <a:off x="5891274" y="969320"/>
            <a:ext cx="0" cy="572235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3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16B1A66-6F13-4F7D-9AB2-F156038F3FCF}"/>
              </a:ext>
            </a:extLst>
          </p:cNvPr>
          <p:cNvSpPr/>
          <p:nvPr/>
        </p:nvSpPr>
        <p:spPr>
          <a:xfrm>
            <a:off x="5313040" y="4517705"/>
            <a:ext cx="4169046" cy="11574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xmlns="" id="{09D63571-19F9-4C9C-BF6D-DA4DB86FE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752960"/>
              </p:ext>
            </p:extLst>
          </p:nvPr>
        </p:nvGraphicFramePr>
        <p:xfrm>
          <a:off x="5169024" y="799829"/>
          <a:ext cx="4474135" cy="288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Демографическая политика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3" y="384945"/>
            <a:ext cx="412241" cy="412241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F21DC72D-79B7-4DC4-ADD0-C7DC97065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478902"/>
              </p:ext>
            </p:extLst>
          </p:nvPr>
        </p:nvGraphicFramePr>
        <p:xfrm>
          <a:off x="416495" y="3833399"/>
          <a:ext cx="4536501" cy="285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04CE519-CD1E-4B69-A1AE-5A2559B86C12}"/>
              </a:ext>
            </a:extLst>
          </p:cNvPr>
          <p:cNvSpPr/>
          <p:nvPr/>
        </p:nvSpPr>
        <p:spPr>
          <a:xfrm>
            <a:off x="5169024" y="3805877"/>
            <a:ext cx="47010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Меры принимаемые для решения </a:t>
            </a:r>
            <a:endParaRPr lang="ru-RU" sz="1600" dirty="0" smtClean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демографических </a:t>
            </a:r>
            <a:r>
              <a:rPr lang="ru-RU" sz="16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задач:</a:t>
            </a:r>
          </a:p>
          <a:p>
            <a:pPr marL="266700" indent="-266700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26670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Социальная поддержка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семей и детей</a:t>
            </a:r>
          </a:p>
          <a:p>
            <a:pPr marL="450850" indent="-26670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Реализация программ,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направленных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на снижение уровня алкоголизма</a:t>
            </a:r>
          </a:p>
          <a:p>
            <a:pPr marL="450850" indent="-26670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Рост обеспеченности спортивными сооружениями</a:t>
            </a:r>
            <a:r>
              <a:rPr lang="ru-RU" sz="1200" b="1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2012-2019 гг.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 20 до 51%,  60% - к 2024 году</a:t>
            </a:r>
          </a:p>
          <a:p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79119A9-F1DE-4847-8B61-1CC4D82FF826}"/>
              </a:ext>
            </a:extLst>
          </p:cNvPr>
          <p:cNvSpPr/>
          <p:nvPr/>
        </p:nvSpPr>
        <p:spPr>
          <a:xfrm>
            <a:off x="172447" y="3821107"/>
            <a:ext cx="495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Естественный прирост (убыль) населения, 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на 1000 населения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4B28A2-1AFF-47D5-85E6-19BCCB5B946B}"/>
              </a:ext>
            </a:extLst>
          </p:cNvPr>
          <p:cNvSpPr txBox="1"/>
          <p:nvPr/>
        </p:nvSpPr>
        <p:spPr>
          <a:xfrm>
            <a:off x="4952996" y="1103973"/>
            <a:ext cx="48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Численность постоянного населения,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человек</a:t>
            </a:r>
            <a:r>
              <a:rPr lang="en-US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 (</a:t>
            </a:r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на 1 число года)</a:t>
            </a:r>
          </a:p>
        </p:txBody>
      </p:sp>
      <p:sp>
        <p:nvSpPr>
          <p:cNvPr id="27" name="Надпись 2">
            <a:extLst>
              <a:ext uri="{FF2B5EF4-FFF2-40B4-BE49-F238E27FC236}">
                <a16:creationId xmlns:a16="http://schemas.microsoft.com/office/drawing/2014/main" xmlns="" id="{62B4E867-3E08-4F56-9B70-A70B18D8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23" y="1191234"/>
            <a:ext cx="4948011" cy="2871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Ожидаемая продолжительность </a:t>
            </a:r>
            <a:r>
              <a:rPr lang="ru-RU" sz="1200" dirty="0">
                <a:solidFill>
                  <a:srgbClr val="0070C0"/>
                </a:solidFill>
                <a:latin typeface="TT Commons Medium" panose="02000806030000020004" pitchFamily="2" charset="-52"/>
                <a:cs typeface="Times New Roman"/>
              </a:rPr>
              <a:t>жизни населения, лет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TT Commons Medium" panose="02000806030000020004" pitchFamily="2" charset="-52"/>
              <a:ea typeface="Calibri"/>
              <a:cs typeface="Times New Roman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A8B81EF6-8913-4CAC-A695-F342E1C26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392541"/>
              </p:ext>
            </p:extLst>
          </p:nvPr>
        </p:nvGraphicFramePr>
        <p:xfrm>
          <a:off x="147928" y="1526019"/>
          <a:ext cx="5057032" cy="22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xmlns="" id="{9C6DEAA5-5862-4ECC-BDF7-7B741C789C8B}"/>
              </a:ext>
            </a:extLst>
          </p:cNvPr>
          <p:cNvSpPr txBox="1">
            <a:spLocks/>
          </p:cNvSpPr>
          <p:nvPr/>
        </p:nvSpPr>
        <p:spPr>
          <a:xfrm>
            <a:off x="9482086" y="6525344"/>
            <a:ext cx="423913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21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7DA7FA2A-24DF-43F4-9649-38619B4574BD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11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5117020" y="5157192"/>
            <a:ext cx="4634205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5148358" y="3937132"/>
            <a:ext cx="4623693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5127532" y="1700808"/>
            <a:ext cx="4623693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585C5953-3909-4EB9-84AE-A8F34FD2319D}"/>
              </a:ext>
            </a:extLst>
          </p:cNvPr>
          <p:cNvSpPr txBox="1">
            <a:spLocks/>
          </p:cNvSpPr>
          <p:nvPr/>
        </p:nvSpPr>
        <p:spPr>
          <a:xfrm>
            <a:off x="5127532" y="1454304"/>
            <a:ext cx="4646597" cy="5313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9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 pitchFamily="2" charset="-52"/>
                <a:cs typeface="Times New Roman" panose="02020603050405020304" pitchFamily="18" charset="0"/>
              </a:rPr>
              <a:t>Региональный проект «Современная школа»</a:t>
            </a:r>
          </a:p>
          <a:p>
            <a:pPr marL="0" indent="0" algn="ctr">
              <a:buNone/>
            </a:pPr>
            <a:endParaRPr lang="ru-RU" sz="2100" dirty="0">
              <a:solidFill>
                <a:srgbClr val="003399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100% образовательных организаций подключены к Интернету</a:t>
            </a:r>
            <a:b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Скорость доступа от 1 до 10 Мбит/сек.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84% общеобразовательных учреждений соответствуют современным требованиям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Ремонты в муниципальных и государственных образовательных организациях</a:t>
            </a:r>
            <a:r>
              <a:rPr lang="en-US" sz="2500" dirty="0" smtClean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:</a:t>
            </a:r>
          </a:p>
          <a:p>
            <a:pPr marL="581025" lvl="1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в 2018 году на сумму  - 8,03, млн. руб.</a:t>
            </a:r>
            <a:endParaRPr lang="en-US" sz="2500" dirty="0" smtClean="0">
              <a:solidFill>
                <a:srgbClr val="003399"/>
              </a:solidFill>
              <a:latin typeface="TT Commons" pitchFamily="2" charset="-52"/>
              <a:cs typeface="Times New Roman" panose="02020603050405020304" pitchFamily="18" charset="0"/>
            </a:endParaRPr>
          </a:p>
          <a:p>
            <a:pPr marL="581025" lvl="1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в 2019 году на сумму – 120,70 млн. руб.</a:t>
            </a:r>
            <a:endParaRPr lang="en-US" sz="2500" dirty="0" smtClean="0">
              <a:solidFill>
                <a:srgbClr val="003399"/>
              </a:solidFill>
              <a:latin typeface="TT Commons" pitchFamily="2" charset="-52"/>
              <a:cs typeface="Times New Roman" panose="02020603050405020304" pitchFamily="18" charset="0"/>
            </a:endParaRPr>
          </a:p>
          <a:p>
            <a:pPr marL="581025" lvl="1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в 2020 году на сумму – 129,56 млн. руб.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Заключены </a:t>
            </a: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соглашения на строительство в 2020 году д/сада в г. Анадырь</a:t>
            </a:r>
            <a:b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и школы в с. Островное </a:t>
            </a:r>
            <a:r>
              <a:rPr lang="ru-RU" sz="2500" dirty="0" err="1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Билибинского</a:t>
            </a: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 района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2021 год начало строительства начальной школы в с. </a:t>
            </a:r>
            <a:r>
              <a:rPr lang="ru-RU" sz="2500" dirty="0" err="1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Лорино</a:t>
            </a:r>
            <a:endParaRPr lang="ru-RU" sz="2500" dirty="0">
              <a:solidFill>
                <a:srgbClr val="003399"/>
              </a:solidFill>
              <a:latin typeface="TT Commons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2021 год начало капитального ремонта школы в с. </a:t>
            </a:r>
            <a:r>
              <a:rPr lang="ru-RU" sz="2500" dirty="0" err="1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Нунлигран</a:t>
            </a:r>
            <a:endParaRPr lang="ru-RU" sz="2500" dirty="0">
              <a:solidFill>
                <a:srgbClr val="003399"/>
              </a:solidFill>
              <a:latin typeface="TT Commons" pitchFamily="2" charset="-52"/>
              <a:cs typeface="Times New Roman" panose="02020603050405020304" pitchFamily="18" charset="0"/>
            </a:endParaRPr>
          </a:p>
          <a:p>
            <a:pPr marL="180975" indent="-180975" algn="just">
              <a:buNone/>
            </a:pPr>
            <a:endParaRPr lang="ru-RU" sz="2100" dirty="0">
              <a:solidFill>
                <a:schemeClr val="tx2"/>
              </a:solidFill>
              <a:latin typeface="TT Commons" pitchFamily="2" charset="-52"/>
              <a:cs typeface="Arial" pitchFamily="34" charset="0"/>
            </a:endParaRPr>
          </a:p>
          <a:p>
            <a:pPr marL="180975" indent="-180975" algn="ctr">
              <a:buNone/>
            </a:pPr>
            <a:endParaRPr lang="ru-RU" sz="3000" dirty="0" smtClean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" pitchFamily="2" charset="-52"/>
              <a:cs typeface="Times New Roman" panose="02020603050405020304" pitchFamily="18" charset="0"/>
            </a:endParaRPr>
          </a:p>
          <a:p>
            <a:pPr marL="180975" indent="-180975" algn="ctr">
              <a:buNone/>
            </a:pPr>
            <a:r>
              <a:rPr lang="ru-RU" sz="30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 pitchFamily="2" charset="-52"/>
                <a:cs typeface="Times New Roman" panose="02020603050405020304" pitchFamily="18" charset="0"/>
              </a:rPr>
              <a:t>Региональный </a:t>
            </a:r>
            <a:r>
              <a:rPr lang="ru-RU" sz="30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 pitchFamily="2" charset="-52"/>
                <a:cs typeface="Times New Roman" panose="02020603050405020304" pitchFamily="18" charset="0"/>
              </a:rPr>
              <a:t>проект «Успех каждого ребёнка»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</a:pPr>
            <a:endParaRPr lang="ru-RU" sz="2100" dirty="0">
              <a:solidFill>
                <a:srgbClr val="003399"/>
              </a:solidFill>
              <a:latin typeface="TT Commons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2015-2019 годы отремонтировано 11 спортивных залов и площадок сельских школ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2020-2024 годы будет оснащено 27 школьных спортивных клубов</a:t>
            </a:r>
            <a:r>
              <a:rPr lang="ru-RU" sz="2600" b="1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на сумму 71 млн. рублей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2017–2019 годы по результатам олимпиад «Умницы и умники» 5 выпускников школ округа стали студентами МГИМО МИД РФ.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endParaRPr lang="ru-RU" sz="2100" dirty="0">
              <a:solidFill>
                <a:srgbClr val="003399"/>
              </a:solidFill>
              <a:latin typeface="TT Commons" pitchFamily="2" charset="-52"/>
              <a:cs typeface="Times New Roman" panose="02020603050405020304" pitchFamily="18" charset="0"/>
            </a:endParaRPr>
          </a:p>
          <a:p>
            <a:pPr marL="180975" indent="-180975" algn="ctr">
              <a:buNone/>
            </a:pPr>
            <a:r>
              <a:rPr lang="ru-RU" sz="29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" pitchFamily="2" charset="-52"/>
                <a:cs typeface="Times New Roman" panose="02020603050405020304" pitchFamily="18" charset="0"/>
              </a:rPr>
              <a:t>Региональный проект «Молодые профессионалы»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</a:pPr>
            <a:endParaRPr lang="ru-RU" sz="2100" dirty="0">
              <a:solidFill>
                <a:srgbClr val="003399"/>
              </a:solidFill>
              <a:latin typeface="TT Commons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100% профессиональных образовательных организаций Чукотки участвуют в движении «Молодые профессионалы»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Число компетенций увеличено на 30%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на Чукотке состоялся I Региональный чемпионат по профессиональному мастерству среди инвалидов «</a:t>
            </a:r>
            <a:r>
              <a:rPr lang="ru-RU" sz="2500" dirty="0" err="1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Абилимпикс</a:t>
            </a:r>
            <a:r>
              <a:rPr lang="ru-RU" sz="2500" dirty="0">
                <a:solidFill>
                  <a:srgbClr val="003399"/>
                </a:solidFill>
                <a:latin typeface="TT Commons" pitchFamily="2" charset="-52"/>
                <a:cs typeface="Times New Roman" panose="02020603050405020304" pitchFamily="18" charset="0"/>
              </a:rPr>
              <a:t>». Победители Чемпионата представляли регион на отборочных соревнованиях и Национальном Чемпионате в Москве.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Образование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2" y="404664"/>
            <a:ext cx="404783" cy="404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202887-4D55-4A98-8035-1F35D0CC2BF6}"/>
              </a:ext>
            </a:extLst>
          </p:cNvPr>
          <p:cNvSpPr txBox="1"/>
          <p:nvPr/>
        </p:nvSpPr>
        <p:spPr>
          <a:xfrm>
            <a:off x="1" y="1044620"/>
            <a:ext cx="496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Деятельность образовательных организаций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2D3EEE-AC51-439F-A8A1-3C480C15B397}"/>
              </a:ext>
            </a:extLst>
          </p:cNvPr>
          <p:cNvSpPr txBox="1"/>
          <p:nvPr/>
        </p:nvSpPr>
        <p:spPr>
          <a:xfrm>
            <a:off x="4962250" y="1101106"/>
            <a:ext cx="4943747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6E383B-B247-4FEF-906A-22B9AB9C285E}"/>
              </a:ext>
            </a:extLst>
          </p:cNvPr>
          <p:cNvSpPr txBox="1"/>
          <p:nvPr/>
        </p:nvSpPr>
        <p:spPr>
          <a:xfrm>
            <a:off x="0" y="4251296"/>
            <a:ext cx="496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Объём расходов в сфере «Образование» на 1 жителя</a:t>
            </a:r>
          </a:p>
        </p:txBody>
      </p:sp>
      <p:sp>
        <p:nvSpPr>
          <p:cNvPr id="30" name="Номер слайда 3">
            <a:extLst>
              <a:ext uri="{FF2B5EF4-FFF2-40B4-BE49-F238E27FC236}">
                <a16:creationId xmlns:a16="http://schemas.microsoft.com/office/drawing/2014/main" xmlns="" id="{91A8F846-2EC2-4188-9937-F5B809ED25FF}"/>
              </a:ext>
            </a:extLst>
          </p:cNvPr>
          <p:cNvSpPr txBox="1">
            <a:spLocks/>
          </p:cNvSpPr>
          <p:nvPr/>
        </p:nvSpPr>
        <p:spPr>
          <a:xfrm>
            <a:off x="9417496" y="6525344"/>
            <a:ext cx="488503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22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CD429484-CF0C-4D92-A678-6F44F71EECD3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/>
        </p:nvGraphicFramePr>
        <p:xfrm>
          <a:off x="272480" y="1412776"/>
          <a:ext cx="45815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272480" y="4509120"/>
          <a:ext cx="4572000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176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4975588" y="5008213"/>
            <a:ext cx="4671828" cy="16149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4987243" y="3501008"/>
            <a:ext cx="4663559" cy="1044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5025642" y="1628800"/>
            <a:ext cx="4649434" cy="1470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D6059673-C68C-4971-A672-339334C0B56C}"/>
              </a:ext>
            </a:extLst>
          </p:cNvPr>
          <p:cNvCxnSpPr>
            <a:cxnSpLocks/>
          </p:cNvCxnSpPr>
          <p:nvPr/>
        </p:nvCxnSpPr>
        <p:spPr>
          <a:xfrm flipH="1">
            <a:off x="4899316" y="1121855"/>
            <a:ext cx="10896" cy="5566929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EA700B79-2E50-48C5-B117-13BAD9FB6B7B}"/>
              </a:ext>
            </a:extLst>
          </p:cNvPr>
          <p:cNvSpPr/>
          <p:nvPr/>
        </p:nvSpPr>
        <p:spPr>
          <a:xfrm>
            <a:off x="4863062" y="2447927"/>
            <a:ext cx="108012" cy="10801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569F7182-CB1B-43D4-9C29-F2410BA3710A}"/>
              </a:ext>
            </a:extLst>
          </p:cNvPr>
          <p:cNvSpPr/>
          <p:nvPr/>
        </p:nvSpPr>
        <p:spPr>
          <a:xfrm>
            <a:off x="4856206" y="4131150"/>
            <a:ext cx="108012" cy="10801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15BA0310-CC2F-446C-A9A7-EDFC29E74D44}"/>
              </a:ext>
            </a:extLst>
          </p:cNvPr>
          <p:cNvSpPr/>
          <p:nvPr/>
        </p:nvSpPr>
        <p:spPr>
          <a:xfrm>
            <a:off x="4854370" y="5739115"/>
            <a:ext cx="108012" cy="10801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Здравоохранение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2" y="429850"/>
            <a:ext cx="358924" cy="358924"/>
          </a:xfrm>
          <a:prstGeom prst="rect">
            <a:avLst/>
          </a:prstGeom>
        </p:spPr>
      </p:pic>
      <p:graphicFrame>
        <p:nvGraphicFramePr>
          <p:cNvPr id="29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807018"/>
              </p:ext>
            </p:extLst>
          </p:nvPr>
        </p:nvGraphicFramePr>
        <p:xfrm>
          <a:off x="560511" y="1024564"/>
          <a:ext cx="4065323" cy="288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Объект 10"/>
          <p:cNvSpPr txBox="1">
            <a:spLocks/>
          </p:cNvSpPr>
          <p:nvPr/>
        </p:nvSpPr>
        <p:spPr>
          <a:xfrm>
            <a:off x="718709" y="4444783"/>
            <a:ext cx="3323089" cy="180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F2D3EEE-AC51-439F-A8A1-3C480C15B397}"/>
              </a:ext>
            </a:extLst>
          </p:cNvPr>
          <p:cNvSpPr txBox="1"/>
          <p:nvPr/>
        </p:nvSpPr>
        <p:spPr>
          <a:xfrm>
            <a:off x="152092" y="888630"/>
            <a:ext cx="474722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Медицинская профилактика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7581" y="3684555"/>
            <a:ext cx="41473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itchFamily="18" charset="0"/>
              </a:rPr>
              <a:t>Охват профилактическими медицинскими </a:t>
            </a:r>
            <a:r>
              <a:rPr lang="ru-RU" sz="105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itchFamily="18" charset="0"/>
              </a:rPr>
              <a:t>осмотрами за 2017 – 2019 годы составил 100% от плана, </a:t>
            </a:r>
            <a:r>
              <a:rPr lang="ru-RU" sz="105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itchFamily="18" charset="0"/>
              </a:rPr>
              <a:t>не менее 90%.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F2D3EEE-AC51-439F-A8A1-3C480C15B397}"/>
              </a:ext>
            </a:extLst>
          </p:cNvPr>
          <p:cNvSpPr txBox="1"/>
          <p:nvPr/>
        </p:nvSpPr>
        <p:spPr>
          <a:xfrm>
            <a:off x="4971074" y="788775"/>
            <a:ext cx="492402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585C5953-3909-4EB9-84AE-A8F34FD2319D}"/>
              </a:ext>
            </a:extLst>
          </p:cNvPr>
          <p:cNvSpPr txBox="1">
            <a:spLocks/>
          </p:cNvSpPr>
          <p:nvPr/>
        </p:nvSpPr>
        <p:spPr>
          <a:xfrm>
            <a:off x="4987243" y="1196752"/>
            <a:ext cx="4735568" cy="5426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7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проект</a:t>
            </a:r>
          </a:p>
          <a:p>
            <a:pPr marL="0" indent="0" algn="ctr">
              <a:buNone/>
            </a:pPr>
            <a:r>
              <a:rPr lang="ru-RU" sz="37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«Развитие первичной медико-санитарной помощи»</a:t>
            </a:r>
          </a:p>
          <a:p>
            <a:pPr marL="0" indent="0" algn="ctr">
              <a:buNone/>
            </a:pPr>
            <a:endParaRPr lang="ru-RU" sz="2100" dirty="0">
              <a:solidFill>
                <a:srgbClr val="003399"/>
              </a:soli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100%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населенных пунктов с населением свыше 100 человек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обеспечены фельдшерско-акушерскими пунктами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Закончено строительство участковой больницы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с. </a:t>
            </a:r>
            <a:r>
              <a:rPr lang="ru-RU" sz="3100" dirty="0" err="1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Марково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Анадырского муниципального района на 5 коек. Больница полностью оснащена медицинским оборудованием в соответствие с порядками медицинской помощи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Начато строительство участковой больницы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с. </a:t>
            </a:r>
            <a:r>
              <a:rPr lang="ru-RU" sz="3100" dirty="0" err="1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Омолон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Билибинского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муниципального района на 5 коек.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В текущем году строительство будет окончено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ГБУЗ «Чукотская окружная больница» и 3 районные больницы получили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новое медицинское оборудование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на общую сумму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свыше 226 млн. рублей</a:t>
            </a:r>
          </a:p>
          <a:p>
            <a:pPr marL="180975" indent="-180975" algn="just">
              <a:buNone/>
            </a:pPr>
            <a:endParaRPr lang="ru-RU" sz="2100" dirty="0">
              <a:solidFill>
                <a:schemeClr val="tx2"/>
              </a:solidFill>
              <a:latin typeface="TT Commons" panose="02000506030000020004" pitchFamily="2" charset="-52"/>
              <a:cs typeface="Arial" pitchFamily="34" charset="0"/>
            </a:endParaRPr>
          </a:p>
          <a:p>
            <a:pPr marL="180975" indent="-180975" algn="ctr">
              <a:buNone/>
            </a:pPr>
            <a:r>
              <a:rPr lang="ru-RU" sz="37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проект «Создание единого цифрового контура в здравоохранении Чукотского автономного округа»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</a:pPr>
            <a:endParaRPr lang="ru-RU" sz="2100" dirty="0">
              <a:solidFill>
                <a:srgbClr val="003399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Во всех районных больницах функционирует интернет-регистратура;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Реализована запись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на прием к врачу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через портал государственных услуг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Работает </a:t>
            </a:r>
            <a:r>
              <a:rPr lang="ru-RU" sz="3100" dirty="0" err="1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Call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-центр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и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«горячая линия»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по вопросам записи на прием к врачу, лекарственного обеспечения, качества медицинской помощи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Внедрен модуль телемедицинских консультаций,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 которому подключены все районные больницы.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100" dirty="0">
              <a:solidFill>
                <a:srgbClr val="003399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 algn="ctr">
              <a:buNone/>
            </a:pPr>
            <a:r>
              <a:rPr lang="ru-RU" sz="37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проект «Обеспечение медицинских организаций системы здравоохранения квалифицированными кадрами»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</a:pPr>
            <a:endParaRPr lang="ru-RU" sz="2100" dirty="0">
              <a:solidFill>
                <a:srgbClr val="003399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2019 году в медицинские организации округа приняты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на работу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21 </a:t>
            </a:r>
            <a:r>
              <a:rPr lang="ru-RU" sz="3100" dirty="0" smtClean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врач узких специальностей, что в сравнении с 2018 годом имеет положительную динамику на 6 врачей больше (в 2018 году приняты на работу 15 врачей узких специальностей).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рамках программ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«Арктический врач», «Арктический фельдшер»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для работы в округ прибыло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16 врачей и 3 фельдшера.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Выплаты за счет средств федерального бюджета в размере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 млн. рублей</a:t>
            </a:r>
            <a:r>
              <a:rPr lang="ru-RU" sz="3100" b="1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и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500 тыс. рублей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получили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2 врача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и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 фельдшер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соответственно, за счет средств регионального бюджета получили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14 врачей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и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2 фельдшера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На 30 участках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осуществляют деятельность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28 врачей первичного звена. Укомплектованность </a:t>
            </a:r>
            <a:r>
              <a:rPr lang="ru-RU" sz="31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участковыми врачами составила </a:t>
            </a:r>
            <a:r>
              <a:rPr lang="ru-RU" sz="3100" dirty="0">
                <a:solidFill>
                  <a:srgbClr val="003399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92,3%.</a:t>
            </a: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xmlns="" id="{8FB40913-D740-4C81-B60F-9362398BB276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23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5788E3C8-CD35-4466-87CE-CCD78C956522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148789"/>
              </p:ext>
            </p:extLst>
          </p:nvPr>
        </p:nvGraphicFramePr>
        <p:xfrm>
          <a:off x="493042" y="1160499"/>
          <a:ext cx="4065323" cy="271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853441"/>
              </p:ext>
            </p:extLst>
          </p:nvPr>
        </p:nvGraphicFramePr>
        <p:xfrm>
          <a:off x="195530" y="4185688"/>
          <a:ext cx="4469436" cy="262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40607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4986500" y="4113937"/>
            <a:ext cx="4544029" cy="1997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FE2557B-C48D-4D82-A9F1-05C828BFF2DC}"/>
              </a:ext>
            </a:extLst>
          </p:cNvPr>
          <p:cNvSpPr/>
          <p:nvPr/>
        </p:nvSpPr>
        <p:spPr>
          <a:xfrm>
            <a:off x="4986500" y="1196753"/>
            <a:ext cx="4544029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D6059673-C68C-4971-A672-339334C0B56C}"/>
              </a:ext>
            </a:extLst>
          </p:cNvPr>
          <p:cNvCxnSpPr>
            <a:cxnSpLocks/>
          </p:cNvCxnSpPr>
          <p:nvPr/>
        </p:nvCxnSpPr>
        <p:spPr>
          <a:xfrm flipH="1">
            <a:off x="4899316" y="1121855"/>
            <a:ext cx="10896" cy="5566929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EA700B79-2E50-48C5-B117-13BAD9FB6B7B}"/>
              </a:ext>
            </a:extLst>
          </p:cNvPr>
          <p:cNvSpPr/>
          <p:nvPr/>
        </p:nvSpPr>
        <p:spPr>
          <a:xfrm>
            <a:off x="4863062" y="2447927"/>
            <a:ext cx="108012" cy="10801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569F7182-CB1B-43D4-9C29-F2410BA3710A}"/>
              </a:ext>
            </a:extLst>
          </p:cNvPr>
          <p:cNvSpPr/>
          <p:nvPr/>
        </p:nvSpPr>
        <p:spPr>
          <a:xfrm>
            <a:off x="4856206" y="4131150"/>
            <a:ext cx="108012" cy="10801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15BA0310-CC2F-446C-A9A7-EDFC29E74D44}"/>
              </a:ext>
            </a:extLst>
          </p:cNvPr>
          <p:cNvSpPr/>
          <p:nvPr/>
        </p:nvSpPr>
        <p:spPr>
          <a:xfrm>
            <a:off x="4854370" y="5739115"/>
            <a:ext cx="108012" cy="10801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Здравоохранение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2" y="429850"/>
            <a:ext cx="358924" cy="358924"/>
          </a:xfrm>
          <a:prstGeom prst="rect">
            <a:avLst/>
          </a:prstGeom>
        </p:spPr>
      </p:pic>
      <p:graphicFrame>
        <p:nvGraphicFramePr>
          <p:cNvPr id="29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915"/>
              </p:ext>
            </p:extLst>
          </p:nvPr>
        </p:nvGraphicFramePr>
        <p:xfrm>
          <a:off x="539923" y="1166305"/>
          <a:ext cx="4065323" cy="288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Объект 10"/>
          <p:cNvSpPr txBox="1">
            <a:spLocks/>
          </p:cNvSpPr>
          <p:nvPr/>
        </p:nvSpPr>
        <p:spPr>
          <a:xfrm>
            <a:off x="718709" y="4444783"/>
            <a:ext cx="3323089" cy="180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F2D3EEE-AC51-439F-A8A1-3C480C15B397}"/>
              </a:ext>
            </a:extLst>
          </p:cNvPr>
          <p:cNvSpPr txBox="1"/>
          <p:nvPr/>
        </p:nvSpPr>
        <p:spPr>
          <a:xfrm>
            <a:off x="152092" y="772706"/>
            <a:ext cx="465689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2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Борьба с сердечно-сосудистыми заболеваниями</a:t>
            </a:r>
            <a:endParaRPr lang="ru-RU" sz="1200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Bold" panose="0200080603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F2D3EEE-AC51-439F-A8A1-3C480C15B397}"/>
              </a:ext>
            </a:extLst>
          </p:cNvPr>
          <p:cNvSpPr txBox="1"/>
          <p:nvPr/>
        </p:nvSpPr>
        <p:spPr>
          <a:xfrm>
            <a:off x="5169024" y="429850"/>
            <a:ext cx="472607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585C5953-3909-4EB9-84AE-A8F34FD2319D}"/>
              </a:ext>
            </a:extLst>
          </p:cNvPr>
          <p:cNvSpPr txBox="1">
            <a:spLocks/>
          </p:cNvSpPr>
          <p:nvPr/>
        </p:nvSpPr>
        <p:spPr>
          <a:xfrm>
            <a:off x="5055672" y="714135"/>
            <a:ext cx="4474857" cy="707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</a:t>
            </a:r>
            <a:r>
              <a:rPr lang="ru-RU" sz="48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48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«Борьба с сердечно-сосудистыми заболеваниями»</a:t>
            </a:r>
            <a:endParaRPr lang="ru-RU" sz="4800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003399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Предусмотрено 2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281,0 тыс. рублей, в том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числе средства федерального бюджета -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235,2 тыс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.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рублей, на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обеспечение профилактики развития сердечно-сосудистых заболеваний и сердечно-сосудистых осложнений у пациентов высокого риска, находящихся на диспансерном наблюдении,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лекарственными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препаратами обеспечиваются лица, находящиеся на диспансерном наблюдении, которые перенесли: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острое нарушение мозгового кровообращения,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инфаркт миокарда,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       а также которым были выполнены: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аортокоронарное шунтирование,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</a:t>
            </a:r>
            <a:r>
              <a:rPr lang="ru-RU" sz="4400" dirty="0" err="1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ангиопластика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коронарных артерий со </a:t>
            </a:r>
            <a:r>
              <a:rPr lang="ru-RU" sz="4400" dirty="0" err="1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стентированием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,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</a:t>
            </a:r>
            <a:r>
              <a:rPr lang="ru-RU" sz="4400" dirty="0" err="1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катетерная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абляция по поводу сердечно-сосудистых заболеваний.</a:t>
            </a:r>
          </a:p>
          <a:p>
            <a:pPr marL="180975" indent="-180975" algn="ctr">
              <a:buNone/>
            </a:pPr>
            <a:endParaRPr lang="ru-RU" sz="4000" dirty="0" smtClean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 algn="ctr">
              <a:buNone/>
            </a:pPr>
            <a:endParaRPr lang="ru-RU" sz="4800" dirty="0" smtClean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 algn="ctr">
              <a:buNone/>
            </a:pPr>
            <a:r>
              <a:rPr lang="ru-RU" sz="48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</a:t>
            </a:r>
            <a:r>
              <a:rPr lang="ru-RU" sz="48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проект «Обеспечение медицинских организаций системы здравоохранения квалифицированными кадрами»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solidFill>
                <a:srgbClr val="003399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    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Принято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решение с 2020 года увеличить размер следующих выплат: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денежной компенсации за наем (поднаем) жилого помещения с 15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тыс.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рублей в месяц до 25 тысяч рублей в месяц, </a:t>
            </a:r>
            <a:endParaRPr lang="ru-RU" sz="4400" dirty="0" smtClean="0">
              <a:solidFill>
                <a:srgbClr val="003399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ежегодного пособия по итогам работы за год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150 тыс. рублей до 300 тыс. рублей, </a:t>
            </a:r>
            <a:endParaRPr lang="ru-RU" sz="4400" dirty="0" smtClean="0">
              <a:solidFill>
                <a:srgbClr val="003399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-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е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диновременной </a:t>
            </a:r>
            <a:r>
              <a:rPr lang="ru-RU" sz="4400" dirty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компенсационной выплаты медицинским работникам (врачам, фельдшерам), прибывшим (переехавшим) на работу в сельские населенные пункты, либо рабочие поселки, либо поселки городского типа, либо города с населением до 50 тысяч человек, для врачей с 1 млн. рублей до 2 млн. рублей, для фельдшеров с 500 тыс. рублей до 1 млн. </a:t>
            </a:r>
            <a:r>
              <a:rPr lang="ru-RU" sz="4400" dirty="0" smtClean="0">
                <a:solidFill>
                  <a:srgbClr val="003399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xmlns="" id="{8FB40913-D740-4C81-B60F-9362398BB276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24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5788E3C8-CD35-4466-87CE-CCD78C956522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23138"/>
              </p:ext>
            </p:extLst>
          </p:nvPr>
        </p:nvGraphicFramePr>
        <p:xfrm>
          <a:off x="560511" y="1196752"/>
          <a:ext cx="3960441" cy="270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895889"/>
              </p:ext>
            </p:extLst>
          </p:nvPr>
        </p:nvGraphicFramePr>
        <p:xfrm>
          <a:off x="124283" y="4005064"/>
          <a:ext cx="4684702" cy="276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8743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Социальная поддержка населения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9" y="402666"/>
            <a:ext cx="380130" cy="38013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38325" y="4903279"/>
            <a:ext cx="410445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spcBef>
                <a:spcPts val="600"/>
              </a:spcBef>
              <a:spcAft>
                <a:spcPts val="1200"/>
              </a:spcAft>
            </a:pPr>
            <a:r>
              <a:rPr lang="ru-RU" sz="14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В 2019 году:</a:t>
            </a:r>
          </a:p>
          <a:p>
            <a:pPr marL="285748" indent="-28574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Ежемесячно рождалось 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43 ребенка</a:t>
            </a:r>
            <a:endParaRPr lang="ru-RU" sz="1200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marL="285748" indent="-28574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Коэффициент естественного прироста 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составил 1,4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на 1000 человек </a:t>
            </a: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населения</a:t>
            </a:r>
          </a:p>
          <a:p>
            <a:pPr marL="285748" indent="-28574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Суммарный коэффициент рождаемости в 2019 году достиг 1,68 при плане 2,110</a:t>
            </a:r>
            <a:endParaRPr lang="ru-RU" sz="1200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F2D3EEE-AC51-439F-A8A1-3C480C15B397}"/>
              </a:ext>
            </a:extLst>
          </p:cNvPr>
          <p:cNvSpPr txBox="1"/>
          <p:nvPr/>
        </p:nvSpPr>
        <p:spPr>
          <a:xfrm>
            <a:off x="4929957" y="847834"/>
            <a:ext cx="4943747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="" xmlns:a16="http://schemas.microsoft.com/office/drawing/2014/main" id="{585C5953-3909-4EB9-84AE-A8F34FD2319D}"/>
              </a:ext>
            </a:extLst>
          </p:cNvPr>
          <p:cNvSpPr txBox="1">
            <a:spLocks/>
          </p:cNvSpPr>
          <p:nvPr/>
        </p:nvSpPr>
        <p:spPr>
          <a:xfrm>
            <a:off x="5066875" y="1157744"/>
            <a:ext cx="4735568" cy="5406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проект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ru-RU" sz="25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«Финансовая поддержка семей при рождении детей»</a:t>
            </a:r>
          </a:p>
          <a:p>
            <a:pPr marL="180975" indent="-1809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345 </a:t>
            </a:r>
            <a:r>
              <a:rPr lang="ru-RU" sz="2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семьям 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предоставлены ежемесячные выплаты в связи с рождением первых, третьих и последующих детей</a:t>
            </a:r>
          </a:p>
          <a:p>
            <a:pPr marL="180975" indent="-1809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13 семьям 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предоставлены жилищные выплаты</a:t>
            </a:r>
          </a:p>
          <a:p>
            <a:pPr marL="180975" indent="-1809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134 семьи 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получили региональный материнский капитал на второго, третьего или последующих детей</a:t>
            </a:r>
          </a:p>
          <a:p>
            <a:pPr marL="180975" indent="-1809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141 семье 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предоставлены единовременные выплаты при рождении первого ребенка</a:t>
            </a:r>
          </a:p>
          <a:p>
            <a:pPr marL="180975" indent="-1809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Заключено </a:t>
            </a:r>
            <a:r>
              <a:rPr lang="ru-RU" sz="2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50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социальных </a:t>
            </a:r>
            <a:r>
              <a:rPr lang="ru-RU" sz="22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контрактов</a:t>
            </a:r>
          </a:p>
          <a:p>
            <a:pPr marL="180975" indent="-1809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Учитывая </a:t>
            </a:r>
            <a:r>
              <a:rPr lang="ru-RU" sz="2200" dirty="0" err="1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недостижение</a:t>
            </a:r>
            <a:r>
              <a:rPr lang="ru-RU" sz="22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основного демографического показателя – суммарного коэффициента рождаемости - в 2019 году, с 2020 года  </a:t>
            </a:r>
            <a:r>
              <a:rPr lang="ru-RU" sz="2200" dirty="0" smtClean="0">
                <a:solidFill>
                  <a:srgbClr val="002060"/>
                </a:solidFill>
                <a:latin typeface="TT Commons"/>
                <a:cs typeface="Times New Roman" panose="02020603050405020304" pitchFamily="18" charset="0"/>
              </a:rPr>
              <a:t>предусмотрено введение дополнительных мер: ежемесячная выплата семьям на детей в возрасте от 3 до 7 лет включительно в соответствии с Посланием Президента </a:t>
            </a:r>
            <a:r>
              <a:rPr lang="ru-RU" sz="22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РФ от 15.01.2020; ежемесячная выплата из окружного бюджета семьям, в которых с 01.01.2020 родится (или будет усыновлен) 1 и (или) 2 ребенок; погашение ипотеки в размере 500 тыс. рублей и оплата стоимости санаторно-курортной путевки, семьям, родившим третьего ребенка; компенсация стоимости найма жилья семьям, с двумя и более детьми. </a:t>
            </a:r>
            <a:endParaRPr lang="ru-RU" sz="2200" dirty="0">
              <a:solidFill>
                <a:srgbClr val="002060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  <a:p>
            <a:pPr marL="180975" indent="-180975" algn="just">
              <a:buNone/>
            </a:pPr>
            <a:endParaRPr lang="ru-RU" sz="2100" dirty="0">
              <a:solidFill>
                <a:schemeClr val="tx2"/>
              </a:solidFill>
              <a:latin typeface="TT Commons" panose="02000506030000020004" pitchFamily="2" charset="-52"/>
              <a:cs typeface="Arial" pitchFamily="34" charset="0"/>
            </a:endParaRPr>
          </a:p>
          <a:p>
            <a:pPr marL="180975" indent="-180975" algn="just">
              <a:buNone/>
            </a:pPr>
            <a:endParaRPr lang="ru-RU" sz="2100" dirty="0">
              <a:solidFill>
                <a:schemeClr val="tx2"/>
              </a:solidFill>
              <a:latin typeface="TT Commons" panose="02000506030000020004" pitchFamily="2" charset="-52"/>
              <a:cs typeface="Arial" pitchFamily="34" charset="0"/>
            </a:endParaRPr>
          </a:p>
          <a:p>
            <a:pPr marL="180975" indent="-1809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проект «Старшее поколение»</a:t>
            </a: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Проведена вакцинация 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против пневмококковой инфекции граждан старшего трудоспособного возраста из групп риска;</a:t>
            </a: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Приобретено 3 единицы автотранспорта 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российского производства для «Мобильных бригад»;</a:t>
            </a: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Разработана региональная программа </a:t>
            </a:r>
            <a:r>
              <a:rPr lang="ru-RU" sz="2200" b="1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Повышение качества жизни пожилых людей в Чукотском автономном округе «Активное долголетие» </a:t>
            </a:r>
            <a:r>
              <a:rPr lang="ru-RU" sz="2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до 2024 года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="" xmlns:a16="http://schemas.microsoft.com/office/drawing/2014/main" id="{CE6E0328-60F0-48C6-BDDA-5F1ED5DFB1D2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25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3CB771A8-3CAC-4BD5-9A2A-EFC867E70DDC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18">
            <a:extLst>
              <a:ext uri="{FF2B5EF4-FFF2-40B4-BE49-F238E27FC236}">
                <a16:creationId xmlns:a16="http://schemas.microsoft.com/office/drawing/2014/main" xmlns="" id="{354A1DEC-8EB1-4123-9454-6D1D09C1B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274327"/>
              </p:ext>
            </p:extLst>
          </p:nvPr>
        </p:nvGraphicFramePr>
        <p:xfrm>
          <a:off x="980406" y="995951"/>
          <a:ext cx="3273818" cy="219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68795243"/>
              </p:ext>
            </p:extLst>
          </p:nvPr>
        </p:nvGraphicFramePr>
        <p:xfrm>
          <a:off x="803304" y="2743275"/>
          <a:ext cx="3622019" cy="216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1913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Культура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5" y="390521"/>
            <a:ext cx="414736" cy="414736"/>
          </a:xfrm>
          <a:prstGeom prst="rect">
            <a:avLst/>
          </a:prstGeom>
        </p:spPr>
      </p:pic>
      <p:sp>
        <p:nvSpPr>
          <p:cNvPr id="31" name="object 17"/>
          <p:cNvSpPr txBox="1"/>
          <p:nvPr/>
        </p:nvSpPr>
        <p:spPr>
          <a:xfrm>
            <a:off x="648136" y="1140196"/>
            <a:ext cx="370967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  <a:tabLst>
                <a:tab pos="911220" algn="l"/>
              </a:tabLst>
            </a:pPr>
            <a:r>
              <a:rPr lang="ru-RU" sz="1200" spc="-5" dirty="0">
                <a:solidFill>
                  <a:srgbClr val="002060"/>
                </a:solidFill>
                <a:latin typeface="TT Commons DemiBold" panose="02000506030000020004" pitchFamily="2" charset="-52"/>
                <a:cs typeface="Arial"/>
              </a:rPr>
              <a:t>Чукотка перевыполнила показатель</a:t>
            </a:r>
          </a:p>
          <a:p>
            <a:pPr marL="12700" marR="5080" algn="ctr">
              <a:spcBef>
                <a:spcPts val="95"/>
              </a:spcBef>
              <a:tabLst>
                <a:tab pos="911220" algn="l"/>
              </a:tabLst>
            </a:pPr>
            <a:r>
              <a:rPr lang="ru-RU" sz="1200" spc="-5" dirty="0">
                <a:solidFill>
                  <a:srgbClr val="002060"/>
                </a:solidFill>
                <a:latin typeface="TT Commons DemiBold" panose="02000506030000020004" pitchFamily="2" charset="-52"/>
                <a:cs typeface="Arial"/>
              </a:rPr>
              <a:t>«Увеличение на 15% числа посещений учреждений культуры» в 2019 году на 11,6</a:t>
            </a:r>
            <a:r>
              <a:rPr lang="ru-RU" sz="1200" spc="-5" dirty="0" smtClean="0">
                <a:solidFill>
                  <a:srgbClr val="002060"/>
                </a:solidFill>
                <a:latin typeface="TT Commons DemiBold" panose="02000506030000020004" pitchFamily="2" charset="-52"/>
                <a:cs typeface="Arial"/>
              </a:rPr>
              <a:t>%, план на 2019 год – 102,28 *</a:t>
            </a:r>
            <a:endParaRPr sz="1200" dirty="0">
              <a:solidFill>
                <a:srgbClr val="002060"/>
              </a:solidFill>
              <a:latin typeface="TT Commons DemiBold" panose="02000506030000020004" pitchFamily="2" charset="-52"/>
              <a:cs typeface="Arial"/>
            </a:endParaRPr>
          </a:p>
        </p:txBody>
      </p:sp>
      <p:sp>
        <p:nvSpPr>
          <p:cNvPr id="33" name="object 25"/>
          <p:cNvSpPr txBox="1"/>
          <p:nvPr/>
        </p:nvSpPr>
        <p:spPr>
          <a:xfrm>
            <a:off x="551133" y="4410318"/>
            <a:ext cx="415958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T Commons DemiBold" panose="02000506030000020004" pitchFamily="2" charset="-52"/>
                <a:cs typeface="Arial" pitchFamily="34" charset="0"/>
              </a:rPr>
              <a:t>Совокупность расходов на культуру, на душу населения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T Commons DemiBold" panose="02000506030000020004" pitchFamily="2" charset="-52"/>
                <a:cs typeface="Arial" pitchFamily="34" charset="0"/>
              </a:rPr>
              <a:t>в Чукотском автономном </a:t>
            </a:r>
            <a:r>
              <a:rPr lang="ru-RU" sz="1100" dirty="0" smtClean="0">
                <a:solidFill>
                  <a:srgbClr val="002060"/>
                </a:solidFill>
                <a:latin typeface="TT Commons DemiBold" panose="02000506030000020004" pitchFamily="2" charset="-52"/>
                <a:cs typeface="Arial" pitchFamily="34" charset="0"/>
              </a:rPr>
              <a:t>округе</a:t>
            </a:r>
            <a:endParaRPr lang="ru-RU" sz="1100" dirty="0">
              <a:solidFill>
                <a:srgbClr val="002060"/>
              </a:solidFill>
              <a:latin typeface="TT Commons DemiBold" panose="02000506030000020004" pitchFamily="2" charset="-52"/>
              <a:cs typeface="Arial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055737339"/>
              </p:ext>
            </p:extLst>
          </p:nvPr>
        </p:nvGraphicFramePr>
        <p:xfrm>
          <a:off x="572659" y="1772816"/>
          <a:ext cx="41165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395733276"/>
              </p:ext>
            </p:extLst>
          </p:nvPr>
        </p:nvGraphicFramePr>
        <p:xfrm>
          <a:off x="444707" y="4543216"/>
          <a:ext cx="4116528" cy="187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BA103726-5B93-4469-ACCB-F81E0AE4F774}"/>
              </a:ext>
            </a:extLst>
          </p:cNvPr>
          <p:cNvSpPr/>
          <p:nvPr/>
        </p:nvSpPr>
        <p:spPr>
          <a:xfrm>
            <a:off x="56456" y="6374062"/>
            <a:ext cx="2183704" cy="3025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>
              <a:lnSpc>
                <a:spcPts val="890"/>
              </a:lnSpc>
              <a:spcBef>
                <a:spcPts val="2940"/>
              </a:spcBef>
            </a:pPr>
            <a:r>
              <a:rPr lang="ru" sz="800" b="1" kern="1400" spc="50" dirty="0" smtClean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*</a:t>
            </a:r>
            <a:r>
              <a:rPr lang="ru" sz="800" kern="1400" spc="50" dirty="0" smtClean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Министерство </a:t>
            </a:r>
            <a:r>
              <a:rPr lang="ru" sz="8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культуры РФ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69189" y="5275074"/>
            <a:ext cx="3959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Рейтинг активности регионов с населением до 1 </a:t>
            </a: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миллиона </a:t>
            </a: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жителей:</a:t>
            </a:r>
            <a:b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2018 год – 24 место;   2019 год – 23 место</a:t>
            </a:r>
          </a:p>
          <a:p>
            <a:pPr marL="17145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Рост расходов на отрасль «Культура», тыс. рублей:</a:t>
            </a:r>
            <a:r>
              <a:rPr lang="ru-RU" sz="900" b="1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/>
            </a:r>
            <a:br>
              <a:rPr lang="ru-RU" sz="900" b="1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2017 год – 848 994,17; 2018 год – 934 440,89; 2019 год – 1 073 579,40</a:t>
            </a:r>
          </a:p>
          <a:p>
            <a:pPr marL="17145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Доля библиотечных фондов общедоступных библиотек, отраженных в электронных каталогах, %:</a:t>
            </a:r>
            <a:r>
              <a:rPr lang="ru-RU" sz="900" b="1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/>
            </a:r>
            <a:br>
              <a:rPr lang="ru-RU" sz="900" b="1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2012 год - 14%; 2017 год – 28,83%; 2018 год – 31,49%; 2019 год – 34,23%.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ru-RU" sz="800" b="1" dirty="0">
              <a:latin typeface="TT Commons" panose="02000506030000020004" pitchFamily="2" charset="-52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F2D3EEE-AC51-439F-A8A1-3C480C15B397}"/>
              </a:ext>
            </a:extLst>
          </p:cNvPr>
          <p:cNvSpPr txBox="1"/>
          <p:nvPr/>
        </p:nvSpPr>
        <p:spPr>
          <a:xfrm>
            <a:off x="4952999" y="630790"/>
            <a:ext cx="494374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Национальный проект «Культура»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="" xmlns:a16="http://schemas.microsoft.com/office/drawing/2014/main" id="{585C5953-3909-4EB9-84AE-A8F34FD2319D}"/>
              </a:ext>
            </a:extLst>
          </p:cNvPr>
          <p:cNvSpPr txBox="1">
            <a:spLocks/>
          </p:cNvSpPr>
          <p:nvPr/>
        </p:nvSpPr>
        <p:spPr>
          <a:xfrm>
            <a:off x="4952999" y="902659"/>
            <a:ext cx="4881540" cy="4538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проект «Культурная среда</a:t>
            </a:r>
            <a:r>
              <a:rPr lang="ru-RU" sz="1000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900" dirty="0">
              <a:gradFill flip="none"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Строительство и капитальный ремонт. 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2019 году </a:t>
            </a: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начато строительство «Дома культуры в с. Канчалан» 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(Анадырский муниципальный район), проведены работы по подготовке площадки под строительство</a:t>
            </a: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. За счет муниципального бюджета завершен капитальный ремонт дома культуры в</a:t>
            </a:r>
            <a:b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</a:b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с. Энурмино и начаты работы по капитальному ремонту в доме культуры </a:t>
            </a:r>
            <a:b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</a:b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с. Уэлен. В 2020 году за счет гранта, выделенного Правительству Чукотского автономного округа, будет осуществляться капитальный ремонт 3-5 объектов – дома культуры и этнокультурные центры.</a:t>
            </a:r>
            <a:endParaRPr lang="ru-RU" sz="900" dirty="0">
              <a:solidFill>
                <a:srgbClr val="002060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Материально-техническое оснащение учреждений культуры</a:t>
            </a: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Оснащено </a:t>
            </a: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3</a:t>
            </a:r>
            <a:r>
              <a:rPr lang="ru-RU" sz="900" b="1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учреждения культуры.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900" dirty="0">
              <a:solidFill>
                <a:schemeClr val="tx2"/>
              </a:solidFill>
              <a:latin typeface="TT Commons" panose="02000506030000020004" pitchFamily="2" charset="-52"/>
              <a:cs typeface="Arial" pitchFamily="34" charset="0"/>
            </a:endParaRPr>
          </a:p>
          <a:p>
            <a:pPr marL="180975" indent="-180975" algn="ctr">
              <a:buNone/>
            </a:pPr>
            <a:r>
              <a:rPr lang="ru-RU" sz="10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Региональный проект «Творческие люди»</a:t>
            </a:r>
            <a:r>
              <a:rPr lang="ru-RU" sz="9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/>
            </a:r>
            <a:br>
              <a:rPr lang="ru-RU" sz="9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</a:br>
            <a:endParaRPr lang="ru-RU" sz="900" dirty="0" smtClean="0">
              <a:solidFill>
                <a:srgbClr val="003399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Волонтеры. </a:t>
            </a: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рамках развития волонтерского движения </a:t>
            </a: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«Волонтеры культуры» </a:t>
            </a: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2019 году выполнен показатель по количеству волонтеров культуры, официально зарегистрированных с пометкой </a:t>
            </a: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«культура и искусство» </a:t>
            </a: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на сайте </a:t>
            </a: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</a:t>
            </a:r>
            <a:r>
              <a:rPr lang="ru-RU" sz="900" dirty="0" err="1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добровольцыроссии.рф</a:t>
            </a: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», </a:t>
            </a: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9 человек. Помимо этого на сайте учреждениями культуры зарегистрировано более 50 человек.</a:t>
            </a: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Гранты</a:t>
            </a: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. 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Предоставлено </a:t>
            </a:r>
            <a:r>
              <a:rPr lang="ru-RU" sz="900" b="1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гранта в форме субсидий из бюджета региона для социально-ориентированных некоммерческих организаций на реализацию проектов, направленных на укрепление российской гражданской идентичности на основе духовно-нравственных и культурных ценностей народов Российской Федерации.</a:t>
            </a:r>
          </a:p>
          <a:p>
            <a:pPr marL="180975" indent="-1809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Курсы повышения квалификации. 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Согласно выделенной Министерством культуры Российской Федерации Чукотскому автономному округу квоте </a:t>
            </a:r>
            <a:r>
              <a:rPr lang="ru-RU" sz="900" b="1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11</a:t>
            </a: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 на бесплатной основе прошли обучение в очно-заочной формах в ВУЗах России, вошедших в проект </a:t>
            </a:r>
            <a:r>
              <a:rPr lang="ru-RU" sz="9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«Творческие люди». 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Помимо выделенной квоты, за счет средств учреждений культуры Чукотского автономного округа в 2019 году курсы повышения квалификации прошли </a:t>
            </a:r>
            <a:r>
              <a:rPr lang="ru-RU" sz="900" b="1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28</a:t>
            </a:r>
            <a:r>
              <a:rPr lang="ru-RU" sz="9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 человек</a:t>
            </a:r>
            <a:r>
              <a:rPr lang="ru-RU" sz="900" dirty="0" smtClean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rgbClr val="002060"/>
              </a:solidFill>
              <a:latin typeface="TT Commons Light" panose="0200050602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3">
            <a:extLst>
              <a:ext uri="{FF2B5EF4-FFF2-40B4-BE49-F238E27FC236}">
                <a16:creationId xmlns="" xmlns:a16="http://schemas.microsoft.com/office/drawing/2014/main" id="{CE864F38-4634-4C5C-996E-B103BB81ADEC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26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887C94C5-2137-4BE0-B790-3EC234CCCF14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4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F0CB579-FB3A-42B3-A120-36B7823EB135}"/>
              </a:ext>
            </a:extLst>
          </p:cNvPr>
          <p:cNvSpPr/>
          <p:nvPr/>
        </p:nvSpPr>
        <p:spPr>
          <a:xfrm>
            <a:off x="5051522" y="4221088"/>
            <a:ext cx="45367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endParaRPr lang="ru-RU" sz="120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Физическая культура и спорт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1" y="404069"/>
            <a:ext cx="410485" cy="410485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52066461"/>
              </p:ext>
            </p:extLst>
          </p:nvPr>
        </p:nvGraphicFramePr>
        <p:xfrm>
          <a:off x="704268" y="921792"/>
          <a:ext cx="37598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881434551"/>
              </p:ext>
            </p:extLst>
          </p:nvPr>
        </p:nvGraphicFramePr>
        <p:xfrm>
          <a:off x="284009" y="3838916"/>
          <a:ext cx="4383091" cy="293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195664" y="1700868"/>
            <a:ext cx="4248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Более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 3 200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 занимается в  учреждениях дополнительного образования физической культурой и спортом, из них в спортивных школах округа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1 700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человек.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TT Commons DemiBold" panose="02000506030000020004" pitchFamily="2" charset="-52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 спортивно-массовых мероприятиях приняло участие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38 595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</a:t>
            </a:r>
            <a:r>
              <a:rPr lang="ru-RU" sz="1200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</a:br>
            <a:endParaRPr lang="ru-RU" sz="1200" dirty="0">
              <a:solidFill>
                <a:srgbClr val="002060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marL="266700" indent="-1841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окружных соревнованиях —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8 166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</a:t>
            </a:r>
          </a:p>
          <a:p>
            <a:pPr marL="266700" indent="-1841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всероссийских массовых мероприятиях —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14 460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</a:t>
            </a:r>
          </a:p>
          <a:p>
            <a:pPr marL="266700" indent="-1841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мероприятиях по национальным видам спорта —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482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человека</a:t>
            </a:r>
          </a:p>
          <a:p>
            <a:pPr marL="266700" indent="-1841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мероприятиях по внедрению ГТО —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15 969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</a:t>
            </a:r>
          </a:p>
          <a:p>
            <a:pPr marL="266700" indent="-1841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пропагандистских акциях —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5 144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человека</a:t>
            </a:r>
          </a:p>
          <a:p>
            <a:pPr marL="171449" indent="-171449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159 </a:t>
            </a:r>
            <a:r>
              <a:rPr lang="ru-RU" sz="12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спортсменов, 22 тренера и 3 судьи Чукотки участвовали в 27 международных и всероссийских соревнованиях.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69024" y="5949281"/>
            <a:ext cx="3942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4655" y="1268760"/>
            <a:ext cx="226055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По итогам 2019 года:</a:t>
            </a:r>
          </a:p>
        </p:txBody>
      </p:sp>
      <p:sp>
        <p:nvSpPr>
          <p:cNvPr id="27" name="Номер слайда 3">
            <a:extLst>
              <a:ext uri="{FF2B5EF4-FFF2-40B4-BE49-F238E27FC236}">
                <a16:creationId xmlns="" xmlns:a16="http://schemas.microsoft.com/office/drawing/2014/main" id="{FBD00393-9A79-4414-B4C3-A190A8F4C60E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27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A5508EB2-5C84-4210-89B5-A07FE545EA69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3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Уровень доходов населения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8" y="424203"/>
            <a:ext cx="416611" cy="3222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80797" y="327003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Среднемесячная заработная плата работников бюджетной сферы, рублей</a:t>
            </a:r>
          </a:p>
        </p:txBody>
      </p:sp>
      <p:graphicFrame>
        <p:nvGraphicFramePr>
          <p:cNvPr id="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08517"/>
              </p:ext>
            </p:extLst>
          </p:nvPr>
        </p:nvGraphicFramePr>
        <p:xfrm>
          <a:off x="309368" y="937913"/>
          <a:ext cx="4995599" cy="278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38684" y="928388"/>
            <a:ext cx="4501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DemiBold" panose="02000506030000020004" pitchFamily="2" charset="-52"/>
                <a:cs typeface="Times New Roman" panose="02020603050405020304" pitchFamily="18" charset="0"/>
              </a:rPr>
              <a:t>Принимаемые меры</a:t>
            </a:r>
          </a:p>
          <a:p>
            <a:pPr marL="455613" indent="-2746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Сохранение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достигнутого </a:t>
            </a: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уровня зарплаты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категорий «майских» указов</a:t>
            </a:r>
          </a:p>
          <a:p>
            <a:pPr marL="455613" indent="-2746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Повышение зарплаты </a:t>
            </a: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«неуказных» категорий,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предотвращение диспропорций в системах оплаты труда</a:t>
            </a:r>
          </a:p>
          <a:p>
            <a:pPr marL="455613" indent="-2746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Уровень зарплаты не ниже МРОТ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с РК и СН (12 130 х 3 = </a:t>
            </a: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36 390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)</a:t>
            </a:r>
          </a:p>
          <a:p>
            <a:pPr marL="455613" indent="-2746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Изменение систем оплаты труда </a:t>
            </a: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бюджетников с 2020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04494"/>
              </p:ext>
            </p:extLst>
          </p:nvPr>
        </p:nvGraphicFramePr>
        <p:xfrm>
          <a:off x="992559" y="3608588"/>
          <a:ext cx="7905248" cy="29641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5954">
                  <a:extLst>
                    <a:ext uri="{9D8B030D-6E8A-4147-A177-3AD203B41FA5}">
                      <a16:colId xmlns:a16="http://schemas.microsoft.com/office/drawing/2014/main" xmlns="" val="3339497228"/>
                    </a:ext>
                  </a:extLst>
                </a:gridCol>
                <a:gridCol w="929764">
                  <a:extLst>
                    <a:ext uri="{9D8B030D-6E8A-4147-A177-3AD203B41FA5}">
                      <a16:colId xmlns:a16="http://schemas.microsoft.com/office/drawing/2014/main" xmlns="" val="1778386920"/>
                    </a:ext>
                  </a:extLst>
                </a:gridCol>
                <a:gridCol w="929764">
                  <a:extLst>
                    <a:ext uri="{9D8B030D-6E8A-4147-A177-3AD203B41FA5}">
                      <a16:colId xmlns:a16="http://schemas.microsoft.com/office/drawing/2014/main" xmlns="" val="493432145"/>
                    </a:ext>
                  </a:extLst>
                </a:gridCol>
                <a:gridCol w="929766">
                  <a:extLst>
                    <a:ext uri="{9D8B030D-6E8A-4147-A177-3AD203B41FA5}">
                      <a16:colId xmlns:a16="http://schemas.microsoft.com/office/drawing/2014/main" xmlns="" val="1233696160"/>
                    </a:ext>
                  </a:extLst>
                </a:gridCol>
              </a:tblGrid>
              <a:tr h="463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T Commons Medium" panose="02000806030000020004" pitchFamily="2" charset="-52"/>
                        </a:rPr>
                        <a:t>Сфера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2018 </a:t>
                      </a:r>
                      <a:endParaRPr lang="ru-RU" sz="15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факт</a:t>
                      </a:r>
                      <a:endParaRPr lang="ru-RU" sz="1500" b="0" u="none" strike="noStrike" kern="1200" dirty="0">
                        <a:solidFill>
                          <a:schemeClr val="lt1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5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оценка</a:t>
                      </a:r>
                      <a:endParaRPr lang="ru-RU" sz="1500" b="0" u="none" strike="noStrike" kern="1200" dirty="0">
                        <a:solidFill>
                          <a:schemeClr val="lt1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2020 прогноз</a:t>
                      </a:r>
                      <a:endParaRPr lang="ru-RU" sz="13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T Commons" panose="02000506030000020004" pitchFamily="2" charset="-52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717971"/>
                  </a:ext>
                </a:extLst>
              </a:tr>
              <a:tr h="318363">
                <a:tc>
                  <a:txBody>
                    <a:bodyPr/>
                    <a:lstStyle/>
                    <a:p>
                      <a:pPr marL="176213" indent="0"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Врачи и работники с высшим образованием</a:t>
                      </a:r>
                      <a:b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</a:b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(фармацевты и иные работники, предоставляющие мед. услуги)</a:t>
                      </a: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178 307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190 236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201 187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3323549"/>
                  </a:ext>
                </a:extLst>
              </a:tr>
              <a:tr h="262115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Средний медперсонал</a:t>
                      </a:r>
                      <a:endParaRPr lang="ru-RU" sz="10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87 885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93 388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99 077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8486835"/>
                  </a:ext>
                </a:extLst>
              </a:tr>
              <a:tr h="262115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Младший медперсонал</a:t>
                      </a:r>
                      <a:endParaRPr lang="ru-RU" sz="10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cs typeface="Times New Roman" panose="02020603050405020304" pitchFamily="18" charset="0"/>
                        </a:rPr>
                        <a:t>86 821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91 548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96 007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444236"/>
                  </a:ext>
                </a:extLst>
              </a:tr>
              <a:tr h="262115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Педработники дошкольных учреждений</a:t>
                      </a: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cs typeface="Times New Roman" panose="02020603050405020304" pitchFamily="18" charset="0"/>
                        </a:rPr>
                        <a:t>77 157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82 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962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88 251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2622545"/>
                  </a:ext>
                </a:extLst>
              </a:tr>
              <a:tr h="290396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Педработники общеобразовательных учреждений</a:t>
                      </a: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cs typeface="Times New Roman" panose="02020603050405020304" pitchFamily="18" charset="0"/>
                        </a:rPr>
                        <a:t>93 147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100 522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106 151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6919092"/>
                  </a:ext>
                </a:extLst>
              </a:tr>
              <a:tr h="290396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Педработники учреждений доп. образования детей</a:t>
                      </a: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cs typeface="Times New Roman" panose="02020603050405020304" pitchFamily="18" charset="0"/>
                        </a:rPr>
                        <a:t>94 574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98 575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106 151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34674804"/>
                  </a:ext>
                </a:extLst>
              </a:tr>
              <a:tr h="262115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Преподаватели и мастера производственного обучения учреждений НПО и СПО</a:t>
                      </a: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cs typeface="Times New Roman" panose="02020603050405020304" pitchFamily="18" charset="0"/>
                        </a:rPr>
                        <a:t>97 519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111 478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115 714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4872660"/>
                  </a:ext>
                </a:extLst>
              </a:tr>
              <a:tr h="290396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Социальные работники</a:t>
                      </a: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cs typeface="Times New Roman" panose="02020603050405020304" pitchFamily="18" charset="0"/>
                        </a:rPr>
                        <a:t>91 526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95 538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100 888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3146486"/>
                  </a:ext>
                </a:extLst>
              </a:tr>
              <a:tr h="262115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Работники учреждений культуры</a:t>
                      </a:r>
                      <a:endParaRPr lang="ru-RU" sz="10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5478" marR="5478" marT="5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cs typeface="Times New Roman" panose="02020603050405020304" pitchFamily="18" charset="0"/>
                        </a:rPr>
                        <a:t>89 307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96 093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Times New Roman" panose="02020603050405020304" pitchFamily="18" charset="0"/>
                        </a:rPr>
                        <a:t>100 888</a:t>
                      </a:r>
                    </a:p>
                  </a:txBody>
                  <a:tcPr marL="72579" marR="72579" marT="36289" marB="362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7185315"/>
                  </a:ext>
                </a:extLst>
              </a:tr>
            </a:tbl>
          </a:graphicData>
        </a:graphic>
      </p:graphicFrame>
      <p:sp>
        <p:nvSpPr>
          <p:cNvPr id="31" name="Номер слайда 3">
            <a:extLst>
              <a:ext uri="{FF2B5EF4-FFF2-40B4-BE49-F238E27FC236}">
                <a16:creationId xmlns:a16="http://schemas.microsoft.com/office/drawing/2014/main" xmlns="" id="{0CC9AC2B-A45E-4583-AC70-BF92847C7E5F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28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C87C1961-C813-4977-8789-CCBD8915EEB8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6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Рынок труда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4" y="278691"/>
            <a:ext cx="609939" cy="609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3040" y="1162465"/>
            <a:ext cx="3982180" cy="296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graphicFrame>
        <p:nvGraphicFramePr>
          <p:cNvPr id="2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409725"/>
              </p:ext>
            </p:extLst>
          </p:nvPr>
        </p:nvGraphicFramePr>
        <p:xfrm>
          <a:off x="517700" y="1052736"/>
          <a:ext cx="407196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Содержимое 2"/>
          <p:cNvSpPr txBox="1">
            <a:spLocks/>
          </p:cNvSpPr>
          <p:nvPr/>
        </p:nvSpPr>
        <p:spPr>
          <a:xfrm>
            <a:off x="5318758" y="1605746"/>
            <a:ext cx="4309449" cy="5059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44 гражданина предпенсионного возраста                    </a:t>
            </a:r>
            <a:r>
              <a:rPr lang="ru-RU" sz="14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прошли профессиональное обучение</a:t>
            </a:r>
            <a:r>
              <a:rPr lang="ru-RU" sz="1400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(183% от плана) </a:t>
            </a:r>
            <a:r>
              <a:rPr lang="ru-RU" sz="1400" dirty="0">
                <a:solidFill>
                  <a:srgbClr val="002060"/>
                </a:solidFill>
                <a:latin typeface="TT Commons Light" panose="02000506020000020004" pitchFamily="2" charset="-52"/>
                <a:cs typeface="Times New Roman" panose="02020603050405020304" pitchFamily="18" charset="0"/>
              </a:rPr>
              <a:t>по специальностям:</a:t>
            </a:r>
          </a:p>
          <a:p>
            <a:pPr lvl="0"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  <a:latin typeface="TT Commons" panose="02000506030000020004" pitchFamily="2" charset="-52"/>
              <a:cs typeface="Times New Roman" panose="02020603050405020304" pitchFamily="18" charset="0"/>
            </a:endParaRP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1С: Бухгалтерия предприятия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Социальный работник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Бухгалтер предприятия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Делопроизводство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Инженер по технике безопасности и охране труда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Кадровое делопроизводство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Оператор </a:t>
            </a:r>
            <a:r>
              <a:rPr lang="ru-RU" sz="1200" dirty="0" err="1">
                <a:solidFill>
                  <a:srgbClr val="002060"/>
                </a:solidFill>
                <a:latin typeface="TT Commons Light" panose="02000506020000020004" pitchFamily="2" charset="-52"/>
              </a:rPr>
              <a:t>ЭВиВМ</a:t>
            </a:r>
            <a:endParaRPr lang="ru-RU" sz="1200" dirty="0">
              <a:solidFill>
                <a:srgbClr val="002060"/>
              </a:solidFill>
              <a:latin typeface="TT Commons Light" panose="02000506020000020004" pitchFamily="2" charset="-52"/>
            </a:endParaRP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Организация работы в сфере закупок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Основы компьютерной грамотности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Специалист по кадрам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Специалист по организации назначения и выплаты пенсии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Управление персоналом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Частный охранник (4 разряда)</a:t>
            </a:r>
          </a:p>
          <a:p>
            <a:pPr marL="266700" indent="-2667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  <a:latin typeface="TT Commons Light" panose="02000506020000020004" pitchFamily="2" charset="-52"/>
              </a:rPr>
              <a:t>Энергообеспечение предприятий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7C0D144D-1409-4F29-9876-5898D2D33541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29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5B82D55A-881E-4B44-8F53-41A8F504ACF3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709767"/>
              </p:ext>
            </p:extLst>
          </p:nvPr>
        </p:nvGraphicFramePr>
        <p:xfrm>
          <a:off x="559562" y="3902915"/>
          <a:ext cx="4071967" cy="249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181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19268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Чукотка в рейтингах 2019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6" y="446475"/>
            <a:ext cx="477931" cy="246221"/>
          </a:xfrm>
          <a:prstGeom prst="rect">
            <a:avLst/>
          </a:prstGeom>
        </p:spPr>
      </p:pic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xmlns="" id="{0406AA77-1A63-46BF-8F32-BB13F16AB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891556"/>
              </p:ext>
            </p:extLst>
          </p:nvPr>
        </p:nvGraphicFramePr>
        <p:xfrm>
          <a:off x="1888553" y="1487898"/>
          <a:ext cx="60960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Блок-схема: задержка 15">
            <a:extLst>
              <a:ext uri="{FF2B5EF4-FFF2-40B4-BE49-F238E27FC236}">
                <a16:creationId xmlns:a16="http://schemas.microsoft.com/office/drawing/2014/main" xmlns="" id="{23587A97-BC4B-404D-BF0D-934121A252FD}"/>
              </a:ext>
            </a:extLst>
          </p:cNvPr>
          <p:cNvSpPr/>
          <p:nvPr/>
        </p:nvSpPr>
        <p:spPr>
          <a:xfrm>
            <a:off x="375471" y="4221304"/>
            <a:ext cx="3356514" cy="1944000"/>
          </a:xfrm>
          <a:custGeom>
            <a:avLst/>
            <a:gdLst>
              <a:gd name="connsiteX0" fmla="*/ 0 w 1944000"/>
              <a:gd name="connsiteY0" fmla="*/ 0 h 1944000"/>
              <a:gd name="connsiteX1" fmla="*/ 972000 w 1944000"/>
              <a:gd name="connsiteY1" fmla="*/ 0 h 1944000"/>
              <a:gd name="connsiteX2" fmla="*/ 1944000 w 1944000"/>
              <a:gd name="connsiteY2" fmla="*/ 972000 h 1944000"/>
              <a:gd name="connsiteX3" fmla="*/ 972000 w 1944000"/>
              <a:gd name="connsiteY3" fmla="*/ 1944000 h 1944000"/>
              <a:gd name="connsiteX4" fmla="*/ 0 w 1944000"/>
              <a:gd name="connsiteY4" fmla="*/ 1944000 h 1944000"/>
              <a:gd name="connsiteX5" fmla="*/ 0 w 1944000"/>
              <a:gd name="connsiteY5" fmla="*/ 0 h 1944000"/>
              <a:gd name="connsiteX0" fmla="*/ 0 w 2797440"/>
              <a:gd name="connsiteY0" fmla="*/ 0 h 1944000"/>
              <a:gd name="connsiteX1" fmla="*/ 1825440 w 2797440"/>
              <a:gd name="connsiteY1" fmla="*/ 0 h 1944000"/>
              <a:gd name="connsiteX2" fmla="*/ 2797440 w 2797440"/>
              <a:gd name="connsiteY2" fmla="*/ 972000 h 1944000"/>
              <a:gd name="connsiteX3" fmla="*/ 1825440 w 2797440"/>
              <a:gd name="connsiteY3" fmla="*/ 1944000 h 1944000"/>
              <a:gd name="connsiteX4" fmla="*/ 853440 w 2797440"/>
              <a:gd name="connsiteY4" fmla="*/ 1944000 h 1944000"/>
              <a:gd name="connsiteX5" fmla="*/ 0 w 2797440"/>
              <a:gd name="connsiteY5" fmla="*/ 0 h 194400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5240 w 2797440"/>
              <a:gd name="connsiteY4" fmla="*/ 1949080 h 1949080"/>
              <a:gd name="connsiteX5" fmla="*/ 0 w 2797440"/>
              <a:gd name="connsiteY5" fmla="*/ 0 h 194908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0160 w 2797440"/>
              <a:gd name="connsiteY4" fmla="*/ 1949080 h 1949080"/>
              <a:gd name="connsiteX5" fmla="*/ 0 w 2797440"/>
              <a:gd name="connsiteY5" fmla="*/ 0 h 1949080"/>
              <a:gd name="connsiteX0" fmla="*/ 5695 w 2803135"/>
              <a:gd name="connsiteY0" fmla="*/ 0 h 1949080"/>
              <a:gd name="connsiteX1" fmla="*/ 1831135 w 2803135"/>
              <a:gd name="connsiteY1" fmla="*/ 0 h 1949080"/>
              <a:gd name="connsiteX2" fmla="*/ 2803135 w 2803135"/>
              <a:gd name="connsiteY2" fmla="*/ 972000 h 1949080"/>
              <a:gd name="connsiteX3" fmla="*/ 1831135 w 2803135"/>
              <a:gd name="connsiteY3" fmla="*/ 1944000 h 1949080"/>
              <a:gd name="connsiteX4" fmla="*/ 615 w 2803135"/>
              <a:gd name="connsiteY4" fmla="*/ 1949080 h 1949080"/>
              <a:gd name="connsiteX5" fmla="*/ 5695 w 2803135"/>
              <a:gd name="connsiteY5" fmla="*/ 0 h 1949080"/>
              <a:gd name="connsiteX0" fmla="*/ 978 w 2798418"/>
              <a:gd name="connsiteY0" fmla="*/ 0 h 1949080"/>
              <a:gd name="connsiteX1" fmla="*/ 1826418 w 2798418"/>
              <a:gd name="connsiteY1" fmla="*/ 0 h 1949080"/>
              <a:gd name="connsiteX2" fmla="*/ 2798418 w 2798418"/>
              <a:gd name="connsiteY2" fmla="*/ 972000 h 1949080"/>
              <a:gd name="connsiteX3" fmla="*/ 1826418 w 2798418"/>
              <a:gd name="connsiteY3" fmla="*/ 1944000 h 1949080"/>
              <a:gd name="connsiteX4" fmla="*/ 978 w 2798418"/>
              <a:gd name="connsiteY4" fmla="*/ 1949080 h 1949080"/>
              <a:gd name="connsiteX5" fmla="*/ 978 w 2798418"/>
              <a:gd name="connsiteY5" fmla="*/ 0 h 1949080"/>
              <a:gd name="connsiteX0" fmla="*/ 0 w 2797440"/>
              <a:gd name="connsiteY0" fmla="*/ 0 h 1951620"/>
              <a:gd name="connsiteX1" fmla="*/ 1825440 w 2797440"/>
              <a:gd name="connsiteY1" fmla="*/ 0 h 1951620"/>
              <a:gd name="connsiteX2" fmla="*/ 2797440 w 2797440"/>
              <a:gd name="connsiteY2" fmla="*/ 972000 h 1951620"/>
              <a:gd name="connsiteX3" fmla="*/ 1825440 w 2797440"/>
              <a:gd name="connsiteY3" fmla="*/ 1944000 h 1951620"/>
              <a:gd name="connsiteX4" fmla="*/ 7620 w 2797440"/>
              <a:gd name="connsiteY4" fmla="*/ 1951620 h 1951620"/>
              <a:gd name="connsiteX5" fmla="*/ 0 w 2797440"/>
              <a:gd name="connsiteY5" fmla="*/ 0 h 195162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2540 w 2797440"/>
              <a:gd name="connsiteY4" fmla="*/ 1949080 h 1949080"/>
              <a:gd name="connsiteX5" fmla="*/ 0 w 2797440"/>
              <a:gd name="connsiteY5" fmla="*/ 0 h 1949080"/>
              <a:gd name="connsiteX0" fmla="*/ 978 w 2795878"/>
              <a:gd name="connsiteY0" fmla="*/ 2540 h 1949080"/>
              <a:gd name="connsiteX1" fmla="*/ 1823878 w 2795878"/>
              <a:gd name="connsiteY1" fmla="*/ 0 h 1949080"/>
              <a:gd name="connsiteX2" fmla="*/ 2795878 w 2795878"/>
              <a:gd name="connsiteY2" fmla="*/ 972000 h 1949080"/>
              <a:gd name="connsiteX3" fmla="*/ 1823878 w 2795878"/>
              <a:gd name="connsiteY3" fmla="*/ 1944000 h 1949080"/>
              <a:gd name="connsiteX4" fmla="*/ 978 w 2795878"/>
              <a:gd name="connsiteY4" fmla="*/ 1949080 h 1949080"/>
              <a:gd name="connsiteX5" fmla="*/ 978 w 2795878"/>
              <a:gd name="connsiteY5" fmla="*/ 2540 h 1949080"/>
              <a:gd name="connsiteX0" fmla="*/ 5696 w 2795516"/>
              <a:gd name="connsiteY0" fmla="*/ 5080 h 1949080"/>
              <a:gd name="connsiteX1" fmla="*/ 1823516 w 2795516"/>
              <a:gd name="connsiteY1" fmla="*/ 0 h 1949080"/>
              <a:gd name="connsiteX2" fmla="*/ 2795516 w 2795516"/>
              <a:gd name="connsiteY2" fmla="*/ 972000 h 1949080"/>
              <a:gd name="connsiteX3" fmla="*/ 1823516 w 2795516"/>
              <a:gd name="connsiteY3" fmla="*/ 1944000 h 1949080"/>
              <a:gd name="connsiteX4" fmla="*/ 616 w 2795516"/>
              <a:gd name="connsiteY4" fmla="*/ 1949080 h 1949080"/>
              <a:gd name="connsiteX5" fmla="*/ 5696 w 2795516"/>
              <a:gd name="connsiteY5" fmla="*/ 5080 h 1949080"/>
              <a:gd name="connsiteX0" fmla="*/ 978 w 2790798"/>
              <a:gd name="connsiteY0" fmla="*/ 5080 h 1949080"/>
              <a:gd name="connsiteX1" fmla="*/ 1818798 w 2790798"/>
              <a:gd name="connsiteY1" fmla="*/ 0 h 1949080"/>
              <a:gd name="connsiteX2" fmla="*/ 2790798 w 2790798"/>
              <a:gd name="connsiteY2" fmla="*/ 972000 h 1949080"/>
              <a:gd name="connsiteX3" fmla="*/ 1818798 w 2790798"/>
              <a:gd name="connsiteY3" fmla="*/ 1944000 h 1949080"/>
              <a:gd name="connsiteX4" fmla="*/ 978 w 2790798"/>
              <a:gd name="connsiteY4" fmla="*/ 1949080 h 1949080"/>
              <a:gd name="connsiteX5" fmla="*/ 978 w 2790798"/>
              <a:gd name="connsiteY5" fmla="*/ 5080 h 1949080"/>
              <a:gd name="connsiteX0" fmla="*/ 978 w 2790798"/>
              <a:gd name="connsiteY0" fmla="*/ 5080 h 1946540"/>
              <a:gd name="connsiteX1" fmla="*/ 1818798 w 2790798"/>
              <a:gd name="connsiteY1" fmla="*/ 0 h 1946540"/>
              <a:gd name="connsiteX2" fmla="*/ 2790798 w 2790798"/>
              <a:gd name="connsiteY2" fmla="*/ 972000 h 1946540"/>
              <a:gd name="connsiteX3" fmla="*/ 1818798 w 2790798"/>
              <a:gd name="connsiteY3" fmla="*/ 1944000 h 1946540"/>
              <a:gd name="connsiteX4" fmla="*/ 978 w 2790798"/>
              <a:gd name="connsiteY4" fmla="*/ 1946540 h 1946540"/>
              <a:gd name="connsiteX5" fmla="*/ 978 w 2790798"/>
              <a:gd name="connsiteY5" fmla="*/ 5080 h 1946540"/>
              <a:gd name="connsiteX0" fmla="*/ 0 w 2789820"/>
              <a:gd name="connsiteY0" fmla="*/ 5080 h 1944000"/>
              <a:gd name="connsiteX1" fmla="*/ 1817820 w 2789820"/>
              <a:gd name="connsiteY1" fmla="*/ 0 h 1944000"/>
              <a:gd name="connsiteX2" fmla="*/ 2789820 w 2789820"/>
              <a:gd name="connsiteY2" fmla="*/ 972000 h 1944000"/>
              <a:gd name="connsiteX3" fmla="*/ 1817820 w 2789820"/>
              <a:gd name="connsiteY3" fmla="*/ 1944000 h 1944000"/>
              <a:gd name="connsiteX4" fmla="*/ 2540 w 2789820"/>
              <a:gd name="connsiteY4" fmla="*/ 1944000 h 1944000"/>
              <a:gd name="connsiteX5" fmla="*/ 0 w 278982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13098 w 2787678"/>
              <a:gd name="connsiteY0" fmla="*/ 5080 h 1944000"/>
              <a:gd name="connsiteX1" fmla="*/ 1815678 w 2787678"/>
              <a:gd name="connsiteY1" fmla="*/ 0 h 1944000"/>
              <a:gd name="connsiteX2" fmla="*/ 2787678 w 2787678"/>
              <a:gd name="connsiteY2" fmla="*/ 972000 h 1944000"/>
              <a:gd name="connsiteX3" fmla="*/ 1815678 w 2787678"/>
              <a:gd name="connsiteY3" fmla="*/ 1944000 h 1944000"/>
              <a:gd name="connsiteX4" fmla="*/ 398 w 2787678"/>
              <a:gd name="connsiteY4" fmla="*/ 1944000 h 1944000"/>
              <a:gd name="connsiteX5" fmla="*/ 13098 w 2787678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0 h 1949080"/>
              <a:gd name="connsiteX1" fmla="*/ 1816258 w 2788258"/>
              <a:gd name="connsiteY1" fmla="*/ 5080 h 1949080"/>
              <a:gd name="connsiteX2" fmla="*/ 2788258 w 2788258"/>
              <a:gd name="connsiteY2" fmla="*/ 977080 h 1949080"/>
              <a:gd name="connsiteX3" fmla="*/ 1816258 w 2788258"/>
              <a:gd name="connsiteY3" fmla="*/ 1949080 h 1949080"/>
              <a:gd name="connsiteX4" fmla="*/ 978 w 2788258"/>
              <a:gd name="connsiteY4" fmla="*/ 1949080 h 1949080"/>
              <a:gd name="connsiteX5" fmla="*/ 978 w 2788258"/>
              <a:gd name="connsiteY5" fmla="*/ 0 h 194908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978 w 2788258"/>
              <a:gd name="connsiteY0" fmla="*/ 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5080 w 2787280"/>
              <a:gd name="connsiteY4" fmla="*/ 1941460 h 1944000"/>
              <a:gd name="connsiteX5" fmla="*/ 0 w 2787280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1270 w 2787280"/>
              <a:gd name="connsiteY4" fmla="*/ 1943365 h 1944000"/>
              <a:gd name="connsiteX5" fmla="*/ 0 w 278728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6896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1270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889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5080 w 3354970"/>
              <a:gd name="connsiteY4" fmla="*/ 1947175 h 1947175"/>
              <a:gd name="connsiteX5" fmla="*/ 0 w 3354970"/>
              <a:gd name="connsiteY5" fmla="*/ 0 h 1947175"/>
              <a:gd name="connsiteX0" fmla="*/ 3294 w 3358264"/>
              <a:gd name="connsiteY0" fmla="*/ 0 h 1944000"/>
              <a:gd name="connsiteX1" fmla="*/ 2386264 w 3358264"/>
              <a:gd name="connsiteY1" fmla="*/ 0 h 1944000"/>
              <a:gd name="connsiteX2" fmla="*/ 3358264 w 3358264"/>
              <a:gd name="connsiteY2" fmla="*/ 972000 h 1944000"/>
              <a:gd name="connsiteX3" fmla="*/ 2386264 w 3358264"/>
              <a:gd name="connsiteY3" fmla="*/ 1944000 h 1944000"/>
              <a:gd name="connsiteX4" fmla="*/ 754 w 3358264"/>
              <a:gd name="connsiteY4" fmla="*/ 1943365 h 1944000"/>
              <a:gd name="connsiteX5" fmla="*/ 3294 w 3358264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08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3175 w 3354970"/>
              <a:gd name="connsiteY4" fmla="*/ 1943365 h 1944000"/>
              <a:gd name="connsiteX5" fmla="*/ 0 w 3354970"/>
              <a:gd name="connsiteY5" fmla="*/ 0 h 1944000"/>
              <a:gd name="connsiteX0" fmla="*/ 1544 w 3356514"/>
              <a:gd name="connsiteY0" fmla="*/ 0 h 1944000"/>
              <a:gd name="connsiteX1" fmla="*/ 2384514 w 3356514"/>
              <a:gd name="connsiteY1" fmla="*/ 0 h 1944000"/>
              <a:gd name="connsiteX2" fmla="*/ 3356514 w 3356514"/>
              <a:gd name="connsiteY2" fmla="*/ 972000 h 1944000"/>
              <a:gd name="connsiteX3" fmla="*/ 2384514 w 3356514"/>
              <a:gd name="connsiteY3" fmla="*/ 1944000 h 1944000"/>
              <a:gd name="connsiteX4" fmla="*/ 909 w 3356514"/>
              <a:gd name="connsiteY4" fmla="*/ 1943365 h 1944000"/>
              <a:gd name="connsiteX5" fmla="*/ 1544 w 3356514"/>
              <a:gd name="connsiteY5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514" h="1944000">
                <a:moveTo>
                  <a:pt x="1544" y="0"/>
                </a:moveTo>
                <a:lnTo>
                  <a:pt x="2384514" y="0"/>
                </a:lnTo>
                <a:cubicBezTo>
                  <a:pt x="2921335" y="0"/>
                  <a:pt x="3356514" y="435179"/>
                  <a:pt x="3356514" y="972000"/>
                </a:cubicBezTo>
                <a:cubicBezTo>
                  <a:pt x="3356514" y="1508821"/>
                  <a:pt x="2921335" y="1944000"/>
                  <a:pt x="2384514" y="1944000"/>
                </a:cubicBezTo>
                <a:lnTo>
                  <a:pt x="909" y="1943365"/>
                </a:lnTo>
                <a:cubicBezTo>
                  <a:pt x="-2478" y="1293672"/>
                  <a:pt x="4931" y="649693"/>
                  <a:pt x="1544" y="0"/>
                </a:cubicBezTo>
                <a:close/>
              </a:path>
            </a:pathLst>
          </a:custGeom>
          <a:solidFill>
            <a:schemeClr val="bg1"/>
          </a:solidFill>
          <a:ln w="41275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2"/>
            <a:r>
              <a:rPr lang="ru-RU" sz="20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Уровень благосостояния семей</a:t>
            </a:r>
          </a:p>
          <a:p>
            <a:pPr marL="442913" lvl="2"/>
            <a:endParaRPr lang="ru-RU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marL="538163" lvl="2" indent="-446088"/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1.	</a:t>
            </a:r>
            <a:r>
              <a:rPr lang="ru-RU" dirty="0" smtClean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Ямало-Ненецкий </a:t>
            </a: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АО</a:t>
            </a:r>
          </a:p>
          <a:p>
            <a:pPr marL="538163" lvl="2" indent="-446088"/>
            <a:r>
              <a:rPr lang="ru-RU" dirty="0">
                <a:solidFill>
                  <a:srgbClr val="FFC00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2.	Чукотский АО</a:t>
            </a:r>
          </a:p>
          <a:p>
            <a:pPr marL="538163" lvl="2" indent="-446088"/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3.	г. Москва</a:t>
            </a:r>
            <a:endParaRPr lang="ru-RU" dirty="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31" name="Блок-схема: задержка 15">
            <a:extLst>
              <a:ext uri="{FF2B5EF4-FFF2-40B4-BE49-F238E27FC236}">
                <a16:creationId xmlns:a16="http://schemas.microsoft.com/office/drawing/2014/main" xmlns="" id="{8441A5D5-6A67-4E37-866D-F59C4CCBB15C}"/>
              </a:ext>
            </a:extLst>
          </p:cNvPr>
          <p:cNvSpPr/>
          <p:nvPr/>
        </p:nvSpPr>
        <p:spPr>
          <a:xfrm>
            <a:off x="375471" y="1053168"/>
            <a:ext cx="3356514" cy="1944000"/>
          </a:xfrm>
          <a:custGeom>
            <a:avLst/>
            <a:gdLst>
              <a:gd name="connsiteX0" fmla="*/ 0 w 1944000"/>
              <a:gd name="connsiteY0" fmla="*/ 0 h 1944000"/>
              <a:gd name="connsiteX1" fmla="*/ 972000 w 1944000"/>
              <a:gd name="connsiteY1" fmla="*/ 0 h 1944000"/>
              <a:gd name="connsiteX2" fmla="*/ 1944000 w 1944000"/>
              <a:gd name="connsiteY2" fmla="*/ 972000 h 1944000"/>
              <a:gd name="connsiteX3" fmla="*/ 972000 w 1944000"/>
              <a:gd name="connsiteY3" fmla="*/ 1944000 h 1944000"/>
              <a:gd name="connsiteX4" fmla="*/ 0 w 1944000"/>
              <a:gd name="connsiteY4" fmla="*/ 1944000 h 1944000"/>
              <a:gd name="connsiteX5" fmla="*/ 0 w 1944000"/>
              <a:gd name="connsiteY5" fmla="*/ 0 h 1944000"/>
              <a:gd name="connsiteX0" fmla="*/ 0 w 2797440"/>
              <a:gd name="connsiteY0" fmla="*/ 0 h 1944000"/>
              <a:gd name="connsiteX1" fmla="*/ 1825440 w 2797440"/>
              <a:gd name="connsiteY1" fmla="*/ 0 h 1944000"/>
              <a:gd name="connsiteX2" fmla="*/ 2797440 w 2797440"/>
              <a:gd name="connsiteY2" fmla="*/ 972000 h 1944000"/>
              <a:gd name="connsiteX3" fmla="*/ 1825440 w 2797440"/>
              <a:gd name="connsiteY3" fmla="*/ 1944000 h 1944000"/>
              <a:gd name="connsiteX4" fmla="*/ 853440 w 2797440"/>
              <a:gd name="connsiteY4" fmla="*/ 1944000 h 1944000"/>
              <a:gd name="connsiteX5" fmla="*/ 0 w 2797440"/>
              <a:gd name="connsiteY5" fmla="*/ 0 h 194400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5240 w 2797440"/>
              <a:gd name="connsiteY4" fmla="*/ 1949080 h 1949080"/>
              <a:gd name="connsiteX5" fmla="*/ 0 w 2797440"/>
              <a:gd name="connsiteY5" fmla="*/ 0 h 194908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0160 w 2797440"/>
              <a:gd name="connsiteY4" fmla="*/ 1949080 h 1949080"/>
              <a:gd name="connsiteX5" fmla="*/ 0 w 2797440"/>
              <a:gd name="connsiteY5" fmla="*/ 0 h 1949080"/>
              <a:gd name="connsiteX0" fmla="*/ 5695 w 2803135"/>
              <a:gd name="connsiteY0" fmla="*/ 0 h 1949080"/>
              <a:gd name="connsiteX1" fmla="*/ 1831135 w 2803135"/>
              <a:gd name="connsiteY1" fmla="*/ 0 h 1949080"/>
              <a:gd name="connsiteX2" fmla="*/ 2803135 w 2803135"/>
              <a:gd name="connsiteY2" fmla="*/ 972000 h 1949080"/>
              <a:gd name="connsiteX3" fmla="*/ 1831135 w 2803135"/>
              <a:gd name="connsiteY3" fmla="*/ 1944000 h 1949080"/>
              <a:gd name="connsiteX4" fmla="*/ 615 w 2803135"/>
              <a:gd name="connsiteY4" fmla="*/ 1949080 h 1949080"/>
              <a:gd name="connsiteX5" fmla="*/ 5695 w 2803135"/>
              <a:gd name="connsiteY5" fmla="*/ 0 h 1949080"/>
              <a:gd name="connsiteX0" fmla="*/ 978 w 2798418"/>
              <a:gd name="connsiteY0" fmla="*/ 0 h 1949080"/>
              <a:gd name="connsiteX1" fmla="*/ 1826418 w 2798418"/>
              <a:gd name="connsiteY1" fmla="*/ 0 h 1949080"/>
              <a:gd name="connsiteX2" fmla="*/ 2798418 w 2798418"/>
              <a:gd name="connsiteY2" fmla="*/ 972000 h 1949080"/>
              <a:gd name="connsiteX3" fmla="*/ 1826418 w 2798418"/>
              <a:gd name="connsiteY3" fmla="*/ 1944000 h 1949080"/>
              <a:gd name="connsiteX4" fmla="*/ 978 w 2798418"/>
              <a:gd name="connsiteY4" fmla="*/ 1949080 h 1949080"/>
              <a:gd name="connsiteX5" fmla="*/ 978 w 2798418"/>
              <a:gd name="connsiteY5" fmla="*/ 0 h 1949080"/>
              <a:gd name="connsiteX0" fmla="*/ 0 w 2797440"/>
              <a:gd name="connsiteY0" fmla="*/ 0 h 1951620"/>
              <a:gd name="connsiteX1" fmla="*/ 1825440 w 2797440"/>
              <a:gd name="connsiteY1" fmla="*/ 0 h 1951620"/>
              <a:gd name="connsiteX2" fmla="*/ 2797440 w 2797440"/>
              <a:gd name="connsiteY2" fmla="*/ 972000 h 1951620"/>
              <a:gd name="connsiteX3" fmla="*/ 1825440 w 2797440"/>
              <a:gd name="connsiteY3" fmla="*/ 1944000 h 1951620"/>
              <a:gd name="connsiteX4" fmla="*/ 7620 w 2797440"/>
              <a:gd name="connsiteY4" fmla="*/ 1951620 h 1951620"/>
              <a:gd name="connsiteX5" fmla="*/ 0 w 2797440"/>
              <a:gd name="connsiteY5" fmla="*/ 0 h 195162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2540 w 2797440"/>
              <a:gd name="connsiteY4" fmla="*/ 1949080 h 1949080"/>
              <a:gd name="connsiteX5" fmla="*/ 0 w 2797440"/>
              <a:gd name="connsiteY5" fmla="*/ 0 h 1949080"/>
              <a:gd name="connsiteX0" fmla="*/ 978 w 2795878"/>
              <a:gd name="connsiteY0" fmla="*/ 2540 h 1949080"/>
              <a:gd name="connsiteX1" fmla="*/ 1823878 w 2795878"/>
              <a:gd name="connsiteY1" fmla="*/ 0 h 1949080"/>
              <a:gd name="connsiteX2" fmla="*/ 2795878 w 2795878"/>
              <a:gd name="connsiteY2" fmla="*/ 972000 h 1949080"/>
              <a:gd name="connsiteX3" fmla="*/ 1823878 w 2795878"/>
              <a:gd name="connsiteY3" fmla="*/ 1944000 h 1949080"/>
              <a:gd name="connsiteX4" fmla="*/ 978 w 2795878"/>
              <a:gd name="connsiteY4" fmla="*/ 1949080 h 1949080"/>
              <a:gd name="connsiteX5" fmla="*/ 978 w 2795878"/>
              <a:gd name="connsiteY5" fmla="*/ 2540 h 1949080"/>
              <a:gd name="connsiteX0" fmla="*/ 5696 w 2795516"/>
              <a:gd name="connsiteY0" fmla="*/ 5080 h 1949080"/>
              <a:gd name="connsiteX1" fmla="*/ 1823516 w 2795516"/>
              <a:gd name="connsiteY1" fmla="*/ 0 h 1949080"/>
              <a:gd name="connsiteX2" fmla="*/ 2795516 w 2795516"/>
              <a:gd name="connsiteY2" fmla="*/ 972000 h 1949080"/>
              <a:gd name="connsiteX3" fmla="*/ 1823516 w 2795516"/>
              <a:gd name="connsiteY3" fmla="*/ 1944000 h 1949080"/>
              <a:gd name="connsiteX4" fmla="*/ 616 w 2795516"/>
              <a:gd name="connsiteY4" fmla="*/ 1949080 h 1949080"/>
              <a:gd name="connsiteX5" fmla="*/ 5696 w 2795516"/>
              <a:gd name="connsiteY5" fmla="*/ 5080 h 1949080"/>
              <a:gd name="connsiteX0" fmla="*/ 978 w 2790798"/>
              <a:gd name="connsiteY0" fmla="*/ 5080 h 1949080"/>
              <a:gd name="connsiteX1" fmla="*/ 1818798 w 2790798"/>
              <a:gd name="connsiteY1" fmla="*/ 0 h 1949080"/>
              <a:gd name="connsiteX2" fmla="*/ 2790798 w 2790798"/>
              <a:gd name="connsiteY2" fmla="*/ 972000 h 1949080"/>
              <a:gd name="connsiteX3" fmla="*/ 1818798 w 2790798"/>
              <a:gd name="connsiteY3" fmla="*/ 1944000 h 1949080"/>
              <a:gd name="connsiteX4" fmla="*/ 978 w 2790798"/>
              <a:gd name="connsiteY4" fmla="*/ 1949080 h 1949080"/>
              <a:gd name="connsiteX5" fmla="*/ 978 w 2790798"/>
              <a:gd name="connsiteY5" fmla="*/ 5080 h 1949080"/>
              <a:gd name="connsiteX0" fmla="*/ 978 w 2790798"/>
              <a:gd name="connsiteY0" fmla="*/ 5080 h 1946540"/>
              <a:gd name="connsiteX1" fmla="*/ 1818798 w 2790798"/>
              <a:gd name="connsiteY1" fmla="*/ 0 h 1946540"/>
              <a:gd name="connsiteX2" fmla="*/ 2790798 w 2790798"/>
              <a:gd name="connsiteY2" fmla="*/ 972000 h 1946540"/>
              <a:gd name="connsiteX3" fmla="*/ 1818798 w 2790798"/>
              <a:gd name="connsiteY3" fmla="*/ 1944000 h 1946540"/>
              <a:gd name="connsiteX4" fmla="*/ 978 w 2790798"/>
              <a:gd name="connsiteY4" fmla="*/ 1946540 h 1946540"/>
              <a:gd name="connsiteX5" fmla="*/ 978 w 2790798"/>
              <a:gd name="connsiteY5" fmla="*/ 5080 h 1946540"/>
              <a:gd name="connsiteX0" fmla="*/ 0 w 2789820"/>
              <a:gd name="connsiteY0" fmla="*/ 5080 h 1944000"/>
              <a:gd name="connsiteX1" fmla="*/ 1817820 w 2789820"/>
              <a:gd name="connsiteY1" fmla="*/ 0 h 1944000"/>
              <a:gd name="connsiteX2" fmla="*/ 2789820 w 2789820"/>
              <a:gd name="connsiteY2" fmla="*/ 972000 h 1944000"/>
              <a:gd name="connsiteX3" fmla="*/ 1817820 w 2789820"/>
              <a:gd name="connsiteY3" fmla="*/ 1944000 h 1944000"/>
              <a:gd name="connsiteX4" fmla="*/ 2540 w 2789820"/>
              <a:gd name="connsiteY4" fmla="*/ 1944000 h 1944000"/>
              <a:gd name="connsiteX5" fmla="*/ 0 w 278982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13098 w 2787678"/>
              <a:gd name="connsiteY0" fmla="*/ 5080 h 1944000"/>
              <a:gd name="connsiteX1" fmla="*/ 1815678 w 2787678"/>
              <a:gd name="connsiteY1" fmla="*/ 0 h 1944000"/>
              <a:gd name="connsiteX2" fmla="*/ 2787678 w 2787678"/>
              <a:gd name="connsiteY2" fmla="*/ 972000 h 1944000"/>
              <a:gd name="connsiteX3" fmla="*/ 1815678 w 2787678"/>
              <a:gd name="connsiteY3" fmla="*/ 1944000 h 1944000"/>
              <a:gd name="connsiteX4" fmla="*/ 398 w 2787678"/>
              <a:gd name="connsiteY4" fmla="*/ 1944000 h 1944000"/>
              <a:gd name="connsiteX5" fmla="*/ 13098 w 2787678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0 h 1949080"/>
              <a:gd name="connsiteX1" fmla="*/ 1816258 w 2788258"/>
              <a:gd name="connsiteY1" fmla="*/ 5080 h 1949080"/>
              <a:gd name="connsiteX2" fmla="*/ 2788258 w 2788258"/>
              <a:gd name="connsiteY2" fmla="*/ 977080 h 1949080"/>
              <a:gd name="connsiteX3" fmla="*/ 1816258 w 2788258"/>
              <a:gd name="connsiteY3" fmla="*/ 1949080 h 1949080"/>
              <a:gd name="connsiteX4" fmla="*/ 978 w 2788258"/>
              <a:gd name="connsiteY4" fmla="*/ 1949080 h 1949080"/>
              <a:gd name="connsiteX5" fmla="*/ 978 w 2788258"/>
              <a:gd name="connsiteY5" fmla="*/ 0 h 194908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978 w 2788258"/>
              <a:gd name="connsiteY0" fmla="*/ 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5080 w 2787280"/>
              <a:gd name="connsiteY4" fmla="*/ 1941460 h 1944000"/>
              <a:gd name="connsiteX5" fmla="*/ 0 w 2787280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1270 w 2787280"/>
              <a:gd name="connsiteY4" fmla="*/ 1943365 h 1944000"/>
              <a:gd name="connsiteX5" fmla="*/ 0 w 278728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6896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1270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889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5080 w 3354970"/>
              <a:gd name="connsiteY4" fmla="*/ 1947175 h 1947175"/>
              <a:gd name="connsiteX5" fmla="*/ 0 w 3354970"/>
              <a:gd name="connsiteY5" fmla="*/ 0 h 1947175"/>
              <a:gd name="connsiteX0" fmla="*/ 3294 w 3358264"/>
              <a:gd name="connsiteY0" fmla="*/ 0 h 1944000"/>
              <a:gd name="connsiteX1" fmla="*/ 2386264 w 3358264"/>
              <a:gd name="connsiteY1" fmla="*/ 0 h 1944000"/>
              <a:gd name="connsiteX2" fmla="*/ 3358264 w 3358264"/>
              <a:gd name="connsiteY2" fmla="*/ 972000 h 1944000"/>
              <a:gd name="connsiteX3" fmla="*/ 2386264 w 3358264"/>
              <a:gd name="connsiteY3" fmla="*/ 1944000 h 1944000"/>
              <a:gd name="connsiteX4" fmla="*/ 754 w 3358264"/>
              <a:gd name="connsiteY4" fmla="*/ 1943365 h 1944000"/>
              <a:gd name="connsiteX5" fmla="*/ 3294 w 3358264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08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3175 w 3354970"/>
              <a:gd name="connsiteY4" fmla="*/ 1943365 h 1944000"/>
              <a:gd name="connsiteX5" fmla="*/ 0 w 3354970"/>
              <a:gd name="connsiteY5" fmla="*/ 0 h 1944000"/>
              <a:gd name="connsiteX0" fmla="*/ 1544 w 3356514"/>
              <a:gd name="connsiteY0" fmla="*/ 0 h 1944000"/>
              <a:gd name="connsiteX1" fmla="*/ 2384514 w 3356514"/>
              <a:gd name="connsiteY1" fmla="*/ 0 h 1944000"/>
              <a:gd name="connsiteX2" fmla="*/ 3356514 w 3356514"/>
              <a:gd name="connsiteY2" fmla="*/ 972000 h 1944000"/>
              <a:gd name="connsiteX3" fmla="*/ 2384514 w 3356514"/>
              <a:gd name="connsiteY3" fmla="*/ 1944000 h 1944000"/>
              <a:gd name="connsiteX4" fmla="*/ 909 w 3356514"/>
              <a:gd name="connsiteY4" fmla="*/ 1943365 h 1944000"/>
              <a:gd name="connsiteX5" fmla="*/ 1544 w 3356514"/>
              <a:gd name="connsiteY5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514" h="1944000">
                <a:moveTo>
                  <a:pt x="1544" y="0"/>
                </a:moveTo>
                <a:lnTo>
                  <a:pt x="2384514" y="0"/>
                </a:lnTo>
                <a:cubicBezTo>
                  <a:pt x="2921335" y="0"/>
                  <a:pt x="3356514" y="435179"/>
                  <a:pt x="3356514" y="972000"/>
                </a:cubicBezTo>
                <a:cubicBezTo>
                  <a:pt x="3356514" y="1508821"/>
                  <a:pt x="2921335" y="1944000"/>
                  <a:pt x="2384514" y="1944000"/>
                </a:cubicBezTo>
                <a:lnTo>
                  <a:pt x="909" y="1943365"/>
                </a:lnTo>
                <a:cubicBezTo>
                  <a:pt x="-2478" y="1293672"/>
                  <a:pt x="4931" y="649693"/>
                  <a:pt x="1544" y="0"/>
                </a:cubicBezTo>
                <a:close/>
              </a:path>
            </a:pathLst>
          </a:custGeom>
          <a:solidFill>
            <a:schemeClr val="bg1"/>
          </a:solidFill>
          <a:ln w="41275">
            <a:gradFill flip="none" rotWithShape="1">
              <a:gsLst>
                <a:gs pos="100000">
                  <a:srgbClr val="00B050"/>
                </a:gs>
                <a:gs pos="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2"/>
            <a:r>
              <a:rPr lang="ru-RU" sz="20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Уровень зарплат</a:t>
            </a:r>
          </a:p>
          <a:p>
            <a:pPr marL="92075" lvl="2">
              <a:tabLst>
                <a:tab pos="538163" algn="l"/>
              </a:tabLst>
            </a:pPr>
            <a:endParaRPr lang="ru-RU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marL="92075" lvl="2">
              <a:tabLst>
                <a:tab pos="538163" algn="l"/>
              </a:tabLst>
            </a:pPr>
            <a:r>
              <a:rPr lang="ru-RU" dirty="0">
                <a:solidFill>
                  <a:srgbClr val="00B05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1.	Чукотский АО</a:t>
            </a:r>
          </a:p>
          <a:p>
            <a:pPr marL="92075" lvl="2">
              <a:tabLst>
                <a:tab pos="538163" algn="l"/>
              </a:tabLst>
            </a:pP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2.	</a:t>
            </a:r>
            <a:r>
              <a:rPr lang="ru-RU" dirty="0" smtClean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Ямало-Ненецкий </a:t>
            </a: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АО</a:t>
            </a:r>
          </a:p>
          <a:p>
            <a:pPr marL="92075" lvl="2">
              <a:tabLst>
                <a:tab pos="538163" algn="l"/>
              </a:tabLst>
            </a:pP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3.	г. Москва</a:t>
            </a:r>
            <a:endParaRPr lang="ru-RU" dirty="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32" name="Блок-схема: задержка 15">
            <a:extLst>
              <a:ext uri="{FF2B5EF4-FFF2-40B4-BE49-F238E27FC236}">
                <a16:creationId xmlns:a16="http://schemas.microsoft.com/office/drawing/2014/main" xmlns="" id="{063C9E3E-EE7D-4BB7-B491-F631D3F80B39}"/>
              </a:ext>
            </a:extLst>
          </p:cNvPr>
          <p:cNvSpPr/>
          <p:nvPr/>
        </p:nvSpPr>
        <p:spPr>
          <a:xfrm flipH="1">
            <a:off x="6206312" y="4221304"/>
            <a:ext cx="3355200" cy="1944000"/>
          </a:xfrm>
          <a:custGeom>
            <a:avLst/>
            <a:gdLst>
              <a:gd name="connsiteX0" fmla="*/ 0 w 1944000"/>
              <a:gd name="connsiteY0" fmla="*/ 0 h 1944000"/>
              <a:gd name="connsiteX1" fmla="*/ 972000 w 1944000"/>
              <a:gd name="connsiteY1" fmla="*/ 0 h 1944000"/>
              <a:gd name="connsiteX2" fmla="*/ 1944000 w 1944000"/>
              <a:gd name="connsiteY2" fmla="*/ 972000 h 1944000"/>
              <a:gd name="connsiteX3" fmla="*/ 972000 w 1944000"/>
              <a:gd name="connsiteY3" fmla="*/ 1944000 h 1944000"/>
              <a:gd name="connsiteX4" fmla="*/ 0 w 1944000"/>
              <a:gd name="connsiteY4" fmla="*/ 1944000 h 1944000"/>
              <a:gd name="connsiteX5" fmla="*/ 0 w 1944000"/>
              <a:gd name="connsiteY5" fmla="*/ 0 h 1944000"/>
              <a:gd name="connsiteX0" fmla="*/ 0 w 2797440"/>
              <a:gd name="connsiteY0" fmla="*/ 0 h 1944000"/>
              <a:gd name="connsiteX1" fmla="*/ 1825440 w 2797440"/>
              <a:gd name="connsiteY1" fmla="*/ 0 h 1944000"/>
              <a:gd name="connsiteX2" fmla="*/ 2797440 w 2797440"/>
              <a:gd name="connsiteY2" fmla="*/ 972000 h 1944000"/>
              <a:gd name="connsiteX3" fmla="*/ 1825440 w 2797440"/>
              <a:gd name="connsiteY3" fmla="*/ 1944000 h 1944000"/>
              <a:gd name="connsiteX4" fmla="*/ 853440 w 2797440"/>
              <a:gd name="connsiteY4" fmla="*/ 1944000 h 1944000"/>
              <a:gd name="connsiteX5" fmla="*/ 0 w 2797440"/>
              <a:gd name="connsiteY5" fmla="*/ 0 h 194400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5240 w 2797440"/>
              <a:gd name="connsiteY4" fmla="*/ 1949080 h 1949080"/>
              <a:gd name="connsiteX5" fmla="*/ 0 w 2797440"/>
              <a:gd name="connsiteY5" fmla="*/ 0 h 194908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0160 w 2797440"/>
              <a:gd name="connsiteY4" fmla="*/ 1949080 h 1949080"/>
              <a:gd name="connsiteX5" fmla="*/ 0 w 2797440"/>
              <a:gd name="connsiteY5" fmla="*/ 0 h 1949080"/>
              <a:gd name="connsiteX0" fmla="*/ 5695 w 2803135"/>
              <a:gd name="connsiteY0" fmla="*/ 0 h 1949080"/>
              <a:gd name="connsiteX1" fmla="*/ 1831135 w 2803135"/>
              <a:gd name="connsiteY1" fmla="*/ 0 h 1949080"/>
              <a:gd name="connsiteX2" fmla="*/ 2803135 w 2803135"/>
              <a:gd name="connsiteY2" fmla="*/ 972000 h 1949080"/>
              <a:gd name="connsiteX3" fmla="*/ 1831135 w 2803135"/>
              <a:gd name="connsiteY3" fmla="*/ 1944000 h 1949080"/>
              <a:gd name="connsiteX4" fmla="*/ 615 w 2803135"/>
              <a:gd name="connsiteY4" fmla="*/ 1949080 h 1949080"/>
              <a:gd name="connsiteX5" fmla="*/ 5695 w 2803135"/>
              <a:gd name="connsiteY5" fmla="*/ 0 h 1949080"/>
              <a:gd name="connsiteX0" fmla="*/ 978 w 2798418"/>
              <a:gd name="connsiteY0" fmla="*/ 0 h 1949080"/>
              <a:gd name="connsiteX1" fmla="*/ 1826418 w 2798418"/>
              <a:gd name="connsiteY1" fmla="*/ 0 h 1949080"/>
              <a:gd name="connsiteX2" fmla="*/ 2798418 w 2798418"/>
              <a:gd name="connsiteY2" fmla="*/ 972000 h 1949080"/>
              <a:gd name="connsiteX3" fmla="*/ 1826418 w 2798418"/>
              <a:gd name="connsiteY3" fmla="*/ 1944000 h 1949080"/>
              <a:gd name="connsiteX4" fmla="*/ 978 w 2798418"/>
              <a:gd name="connsiteY4" fmla="*/ 1949080 h 1949080"/>
              <a:gd name="connsiteX5" fmla="*/ 978 w 2798418"/>
              <a:gd name="connsiteY5" fmla="*/ 0 h 1949080"/>
              <a:gd name="connsiteX0" fmla="*/ 0 w 2797440"/>
              <a:gd name="connsiteY0" fmla="*/ 0 h 1951620"/>
              <a:gd name="connsiteX1" fmla="*/ 1825440 w 2797440"/>
              <a:gd name="connsiteY1" fmla="*/ 0 h 1951620"/>
              <a:gd name="connsiteX2" fmla="*/ 2797440 w 2797440"/>
              <a:gd name="connsiteY2" fmla="*/ 972000 h 1951620"/>
              <a:gd name="connsiteX3" fmla="*/ 1825440 w 2797440"/>
              <a:gd name="connsiteY3" fmla="*/ 1944000 h 1951620"/>
              <a:gd name="connsiteX4" fmla="*/ 7620 w 2797440"/>
              <a:gd name="connsiteY4" fmla="*/ 1951620 h 1951620"/>
              <a:gd name="connsiteX5" fmla="*/ 0 w 2797440"/>
              <a:gd name="connsiteY5" fmla="*/ 0 h 195162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2540 w 2797440"/>
              <a:gd name="connsiteY4" fmla="*/ 1949080 h 1949080"/>
              <a:gd name="connsiteX5" fmla="*/ 0 w 2797440"/>
              <a:gd name="connsiteY5" fmla="*/ 0 h 1949080"/>
              <a:gd name="connsiteX0" fmla="*/ 978 w 2795878"/>
              <a:gd name="connsiteY0" fmla="*/ 2540 h 1949080"/>
              <a:gd name="connsiteX1" fmla="*/ 1823878 w 2795878"/>
              <a:gd name="connsiteY1" fmla="*/ 0 h 1949080"/>
              <a:gd name="connsiteX2" fmla="*/ 2795878 w 2795878"/>
              <a:gd name="connsiteY2" fmla="*/ 972000 h 1949080"/>
              <a:gd name="connsiteX3" fmla="*/ 1823878 w 2795878"/>
              <a:gd name="connsiteY3" fmla="*/ 1944000 h 1949080"/>
              <a:gd name="connsiteX4" fmla="*/ 978 w 2795878"/>
              <a:gd name="connsiteY4" fmla="*/ 1949080 h 1949080"/>
              <a:gd name="connsiteX5" fmla="*/ 978 w 2795878"/>
              <a:gd name="connsiteY5" fmla="*/ 2540 h 1949080"/>
              <a:gd name="connsiteX0" fmla="*/ 5696 w 2795516"/>
              <a:gd name="connsiteY0" fmla="*/ 5080 h 1949080"/>
              <a:gd name="connsiteX1" fmla="*/ 1823516 w 2795516"/>
              <a:gd name="connsiteY1" fmla="*/ 0 h 1949080"/>
              <a:gd name="connsiteX2" fmla="*/ 2795516 w 2795516"/>
              <a:gd name="connsiteY2" fmla="*/ 972000 h 1949080"/>
              <a:gd name="connsiteX3" fmla="*/ 1823516 w 2795516"/>
              <a:gd name="connsiteY3" fmla="*/ 1944000 h 1949080"/>
              <a:gd name="connsiteX4" fmla="*/ 616 w 2795516"/>
              <a:gd name="connsiteY4" fmla="*/ 1949080 h 1949080"/>
              <a:gd name="connsiteX5" fmla="*/ 5696 w 2795516"/>
              <a:gd name="connsiteY5" fmla="*/ 5080 h 1949080"/>
              <a:gd name="connsiteX0" fmla="*/ 978 w 2790798"/>
              <a:gd name="connsiteY0" fmla="*/ 5080 h 1949080"/>
              <a:gd name="connsiteX1" fmla="*/ 1818798 w 2790798"/>
              <a:gd name="connsiteY1" fmla="*/ 0 h 1949080"/>
              <a:gd name="connsiteX2" fmla="*/ 2790798 w 2790798"/>
              <a:gd name="connsiteY2" fmla="*/ 972000 h 1949080"/>
              <a:gd name="connsiteX3" fmla="*/ 1818798 w 2790798"/>
              <a:gd name="connsiteY3" fmla="*/ 1944000 h 1949080"/>
              <a:gd name="connsiteX4" fmla="*/ 978 w 2790798"/>
              <a:gd name="connsiteY4" fmla="*/ 1949080 h 1949080"/>
              <a:gd name="connsiteX5" fmla="*/ 978 w 2790798"/>
              <a:gd name="connsiteY5" fmla="*/ 5080 h 1949080"/>
              <a:gd name="connsiteX0" fmla="*/ 978 w 2790798"/>
              <a:gd name="connsiteY0" fmla="*/ 5080 h 1946540"/>
              <a:gd name="connsiteX1" fmla="*/ 1818798 w 2790798"/>
              <a:gd name="connsiteY1" fmla="*/ 0 h 1946540"/>
              <a:gd name="connsiteX2" fmla="*/ 2790798 w 2790798"/>
              <a:gd name="connsiteY2" fmla="*/ 972000 h 1946540"/>
              <a:gd name="connsiteX3" fmla="*/ 1818798 w 2790798"/>
              <a:gd name="connsiteY3" fmla="*/ 1944000 h 1946540"/>
              <a:gd name="connsiteX4" fmla="*/ 978 w 2790798"/>
              <a:gd name="connsiteY4" fmla="*/ 1946540 h 1946540"/>
              <a:gd name="connsiteX5" fmla="*/ 978 w 2790798"/>
              <a:gd name="connsiteY5" fmla="*/ 5080 h 1946540"/>
              <a:gd name="connsiteX0" fmla="*/ 0 w 2789820"/>
              <a:gd name="connsiteY0" fmla="*/ 5080 h 1944000"/>
              <a:gd name="connsiteX1" fmla="*/ 1817820 w 2789820"/>
              <a:gd name="connsiteY1" fmla="*/ 0 h 1944000"/>
              <a:gd name="connsiteX2" fmla="*/ 2789820 w 2789820"/>
              <a:gd name="connsiteY2" fmla="*/ 972000 h 1944000"/>
              <a:gd name="connsiteX3" fmla="*/ 1817820 w 2789820"/>
              <a:gd name="connsiteY3" fmla="*/ 1944000 h 1944000"/>
              <a:gd name="connsiteX4" fmla="*/ 2540 w 2789820"/>
              <a:gd name="connsiteY4" fmla="*/ 1944000 h 1944000"/>
              <a:gd name="connsiteX5" fmla="*/ 0 w 278982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13098 w 2787678"/>
              <a:gd name="connsiteY0" fmla="*/ 5080 h 1944000"/>
              <a:gd name="connsiteX1" fmla="*/ 1815678 w 2787678"/>
              <a:gd name="connsiteY1" fmla="*/ 0 h 1944000"/>
              <a:gd name="connsiteX2" fmla="*/ 2787678 w 2787678"/>
              <a:gd name="connsiteY2" fmla="*/ 972000 h 1944000"/>
              <a:gd name="connsiteX3" fmla="*/ 1815678 w 2787678"/>
              <a:gd name="connsiteY3" fmla="*/ 1944000 h 1944000"/>
              <a:gd name="connsiteX4" fmla="*/ 398 w 2787678"/>
              <a:gd name="connsiteY4" fmla="*/ 1944000 h 1944000"/>
              <a:gd name="connsiteX5" fmla="*/ 13098 w 2787678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0 h 1949080"/>
              <a:gd name="connsiteX1" fmla="*/ 1816258 w 2788258"/>
              <a:gd name="connsiteY1" fmla="*/ 5080 h 1949080"/>
              <a:gd name="connsiteX2" fmla="*/ 2788258 w 2788258"/>
              <a:gd name="connsiteY2" fmla="*/ 977080 h 1949080"/>
              <a:gd name="connsiteX3" fmla="*/ 1816258 w 2788258"/>
              <a:gd name="connsiteY3" fmla="*/ 1949080 h 1949080"/>
              <a:gd name="connsiteX4" fmla="*/ 978 w 2788258"/>
              <a:gd name="connsiteY4" fmla="*/ 1949080 h 1949080"/>
              <a:gd name="connsiteX5" fmla="*/ 978 w 2788258"/>
              <a:gd name="connsiteY5" fmla="*/ 0 h 194908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978 w 2788258"/>
              <a:gd name="connsiteY0" fmla="*/ 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5080 w 2787280"/>
              <a:gd name="connsiteY4" fmla="*/ 1941460 h 1944000"/>
              <a:gd name="connsiteX5" fmla="*/ 0 w 2787280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1270 w 2787280"/>
              <a:gd name="connsiteY4" fmla="*/ 1943365 h 1944000"/>
              <a:gd name="connsiteX5" fmla="*/ 0 w 278728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6896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1270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889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5080 w 3354970"/>
              <a:gd name="connsiteY4" fmla="*/ 1947175 h 1947175"/>
              <a:gd name="connsiteX5" fmla="*/ 0 w 3354970"/>
              <a:gd name="connsiteY5" fmla="*/ 0 h 1947175"/>
              <a:gd name="connsiteX0" fmla="*/ 3294 w 3358264"/>
              <a:gd name="connsiteY0" fmla="*/ 0 h 1944000"/>
              <a:gd name="connsiteX1" fmla="*/ 2386264 w 3358264"/>
              <a:gd name="connsiteY1" fmla="*/ 0 h 1944000"/>
              <a:gd name="connsiteX2" fmla="*/ 3358264 w 3358264"/>
              <a:gd name="connsiteY2" fmla="*/ 972000 h 1944000"/>
              <a:gd name="connsiteX3" fmla="*/ 2386264 w 3358264"/>
              <a:gd name="connsiteY3" fmla="*/ 1944000 h 1944000"/>
              <a:gd name="connsiteX4" fmla="*/ 754 w 3358264"/>
              <a:gd name="connsiteY4" fmla="*/ 1943365 h 1944000"/>
              <a:gd name="connsiteX5" fmla="*/ 3294 w 3358264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08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3175 w 3354970"/>
              <a:gd name="connsiteY4" fmla="*/ 1943365 h 1944000"/>
              <a:gd name="connsiteX5" fmla="*/ 0 w 3354970"/>
              <a:gd name="connsiteY5" fmla="*/ 0 h 1944000"/>
              <a:gd name="connsiteX0" fmla="*/ 1544 w 3356514"/>
              <a:gd name="connsiteY0" fmla="*/ 0 h 1944000"/>
              <a:gd name="connsiteX1" fmla="*/ 2384514 w 3356514"/>
              <a:gd name="connsiteY1" fmla="*/ 0 h 1944000"/>
              <a:gd name="connsiteX2" fmla="*/ 3356514 w 3356514"/>
              <a:gd name="connsiteY2" fmla="*/ 972000 h 1944000"/>
              <a:gd name="connsiteX3" fmla="*/ 2384514 w 3356514"/>
              <a:gd name="connsiteY3" fmla="*/ 1944000 h 1944000"/>
              <a:gd name="connsiteX4" fmla="*/ 909 w 3356514"/>
              <a:gd name="connsiteY4" fmla="*/ 1943365 h 1944000"/>
              <a:gd name="connsiteX5" fmla="*/ 1544 w 3356514"/>
              <a:gd name="connsiteY5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514" h="1944000">
                <a:moveTo>
                  <a:pt x="1544" y="0"/>
                </a:moveTo>
                <a:lnTo>
                  <a:pt x="2384514" y="0"/>
                </a:lnTo>
                <a:cubicBezTo>
                  <a:pt x="2921335" y="0"/>
                  <a:pt x="3356514" y="435179"/>
                  <a:pt x="3356514" y="972000"/>
                </a:cubicBezTo>
                <a:cubicBezTo>
                  <a:pt x="3356514" y="1508821"/>
                  <a:pt x="2921335" y="1944000"/>
                  <a:pt x="2384514" y="1944000"/>
                </a:cubicBezTo>
                <a:lnTo>
                  <a:pt x="909" y="1943365"/>
                </a:lnTo>
                <a:cubicBezTo>
                  <a:pt x="-2478" y="1293672"/>
                  <a:pt x="4931" y="649693"/>
                  <a:pt x="1544" y="0"/>
                </a:cubicBezTo>
                <a:close/>
              </a:path>
            </a:pathLst>
          </a:custGeom>
          <a:solidFill>
            <a:schemeClr val="bg1"/>
          </a:solidFill>
          <a:ln w="41275">
            <a:gradFill flip="none" rotWithShape="1">
              <a:gsLst>
                <a:gs pos="0">
                  <a:srgbClr val="0070C0"/>
                </a:gs>
                <a:gs pos="100000">
                  <a:srgbClr val="4472C4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60363" algn="l"/>
              </a:tabLst>
            </a:pPr>
            <a:r>
              <a:rPr lang="ru-RU" sz="20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Уровень доходов</a:t>
            </a:r>
          </a:p>
          <a:p>
            <a:pPr algn="ctr">
              <a:tabLst>
                <a:tab pos="360363" algn="l"/>
              </a:tabLst>
            </a:pPr>
            <a:endParaRPr lang="ru-RU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marL="720725" indent="-365125">
              <a:tabLst>
                <a:tab pos="360363" algn="l"/>
              </a:tabLst>
            </a:pP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1.	</a:t>
            </a:r>
            <a:r>
              <a:rPr lang="ru-RU" dirty="0" smtClean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Ямало-Ненецкий </a:t>
            </a: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АО</a:t>
            </a:r>
          </a:p>
          <a:p>
            <a:pPr marL="720725" indent="-365125">
              <a:tabLst>
                <a:tab pos="360363" algn="l"/>
              </a:tabLst>
            </a:pP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2.	Ненецкий АО</a:t>
            </a:r>
            <a:endParaRPr lang="ru-RU" dirty="0">
              <a:solidFill>
                <a:srgbClr val="002060"/>
              </a:solidFill>
              <a:latin typeface="TT Commons" panose="02000506030000020004" pitchFamily="2" charset="-52"/>
            </a:endParaRPr>
          </a:p>
          <a:p>
            <a:pPr marL="720725" indent="-365125">
              <a:tabLst>
                <a:tab pos="360363" algn="l"/>
              </a:tabLst>
            </a:pPr>
            <a:r>
              <a:rPr lang="ru-RU" dirty="0">
                <a:solidFill>
                  <a:srgbClr val="0070C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3.	Чукотский АО</a:t>
            </a:r>
          </a:p>
        </p:txBody>
      </p:sp>
      <p:sp>
        <p:nvSpPr>
          <p:cNvPr id="33" name="Блок-схема: задержка 15">
            <a:extLst>
              <a:ext uri="{FF2B5EF4-FFF2-40B4-BE49-F238E27FC236}">
                <a16:creationId xmlns:a16="http://schemas.microsoft.com/office/drawing/2014/main" xmlns="" id="{B0A59EDE-9A33-4D88-A35C-97506BA971FD}"/>
              </a:ext>
            </a:extLst>
          </p:cNvPr>
          <p:cNvSpPr/>
          <p:nvPr/>
        </p:nvSpPr>
        <p:spPr>
          <a:xfrm flipH="1">
            <a:off x="6206312" y="1053168"/>
            <a:ext cx="3355200" cy="1944000"/>
          </a:xfrm>
          <a:custGeom>
            <a:avLst/>
            <a:gdLst>
              <a:gd name="connsiteX0" fmla="*/ 0 w 1944000"/>
              <a:gd name="connsiteY0" fmla="*/ 0 h 1944000"/>
              <a:gd name="connsiteX1" fmla="*/ 972000 w 1944000"/>
              <a:gd name="connsiteY1" fmla="*/ 0 h 1944000"/>
              <a:gd name="connsiteX2" fmla="*/ 1944000 w 1944000"/>
              <a:gd name="connsiteY2" fmla="*/ 972000 h 1944000"/>
              <a:gd name="connsiteX3" fmla="*/ 972000 w 1944000"/>
              <a:gd name="connsiteY3" fmla="*/ 1944000 h 1944000"/>
              <a:gd name="connsiteX4" fmla="*/ 0 w 1944000"/>
              <a:gd name="connsiteY4" fmla="*/ 1944000 h 1944000"/>
              <a:gd name="connsiteX5" fmla="*/ 0 w 1944000"/>
              <a:gd name="connsiteY5" fmla="*/ 0 h 1944000"/>
              <a:gd name="connsiteX0" fmla="*/ 0 w 2797440"/>
              <a:gd name="connsiteY0" fmla="*/ 0 h 1944000"/>
              <a:gd name="connsiteX1" fmla="*/ 1825440 w 2797440"/>
              <a:gd name="connsiteY1" fmla="*/ 0 h 1944000"/>
              <a:gd name="connsiteX2" fmla="*/ 2797440 w 2797440"/>
              <a:gd name="connsiteY2" fmla="*/ 972000 h 1944000"/>
              <a:gd name="connsiteX3" fmla="*/ 1825440 w 2797440"/>
              <a:gd name="connsiteY3" fmla="*/ 1944000 h 1944000"/>
              <a:gd name="connsiteX4" fmla="*/ 853440 w 2797440"/>
              <a:gd name="connsiteY4" fmla="*/ 1944000 h 1944000"/>
              <a:gd name="connsiteX5" fmla="*/ 0 w 2797440"/>
              <a:gd name="connsiteY5" fmla="*/ 0 h 194400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5240 w 2797440"/>
              <a:gd name="connsiteY4" fmla="*/ 1949080 h 1949080"/>
              <a:gd name="connsiteX5" fmla="*/ 0 w 2797440"/>
              <a:gd name="connsiteY5" fmla="*/ 0 h 194908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10160 w 2797440"/>
              <a:gd name="connsiteY4" fmla="*/ 1949080 h 1949080"/>
              <a:gd name="connsiteX5" fmla="*/ 0 w 2797440"/>
              <a:gd name="connsiteY5" fmla="*/ 0 h 1949080"/>
              <a:gd name="connsiteX0" fmla="*/ 5695 w 2803135"/>
              <a:gd name="connsiteY0" fmla="*/ 0 h 1949080"/>
              <a:gd name="connsiteX1" fmla="*/ 1831135 w 2803135"/>
              <a:gd name="connsiteY1" fmla="*/ 0 h 1949080"/>
              <a:gd name="connsiteX2" fmla="*/ 2803135 w 2803135"/>
              <a:gd name="connsiteY2" fmla="*/ 972000 h 1949080"/>
              <a:gd name="connsiteX3" fmla="*/ 1831135 w 2803135"/>
              <a:gd name="connsiteY3" fmla="*/ 1944000 h 1949080"/>
              <a:gd name="connsiteX4" fmla="*/ 615 w 2803135"/>
              <a:gd name="connsiteY4" fmla="*/ 1949080 h 1949080"/>
              <a:gd name="connsiteX5" fmla="*/ 5695 w 2803135"/>
              <a:gd name="connsiteY5" fmla="*/ 0 h 1949080"/>
              <a:gd name="connsiteX0" fmla="*/ 978 w 2798418"/>
              <a:gd name="connsiteY0" fmla="*/ 0 h 1949080"/>
              <a:gd name="connsiteX1" fmla="*/ 1826418 w 2798418"/>
              <a:gd name="connsiteY1" fmla="*/ 0 h 1949080"/>
              <a:gd name="connsiteX2" fmla="*/ 2798418 w 2798418"/>
              <a:gd name="connsiteY2" fmla="*/ 972000 h 1949080"/>
              <a:gd name="connsiteX3" fmla="*/ 1826418 w 2798418"/>
              <a:gd name="connsiteY3" fmla="*/ 1944000 h 1949080"/>
              <a:gd name="connsiteX4" fmla="*/ 978 w 2798418"/>
              <a:gd name="connsiteY4" fmla="*/ 1949080 h 1949080"/>
              <a:gd name="connsiteX5" fmla="*/ 978 w 2798418"/>
              <a:gd name="connsiteY5" fmla="*/ 0 h 1949080"/>
              <a:gd name="connsiteX0" fmla="*/ 0 w 2797440"/>
              <a:gd name="connsiteY0" fmla="*/ 0 h 1951620"/>
              <a:gd name="connsiteX1" fmla="*/ 1825440 w 2797440"/>
              <a:gd name="connsiteY1" fmla="*/ 0 h 1951620"/>
              <a:gd name="connsiteX2" fmla="*/ 2797440 w 2797440"/>
              <a:gd name="connsiteY2" fmla="*/ 972000 h 1951620"/>
              <a:gd name="connsiteX3" fmla="*/ 1825440 w 2797440"/>
              <a:gd name="connsiteY3" fmla="*/ 1944000 h 1951620"/>
              <a:gd name="connsiteX4" fmla="*/ 7620 w 2797440"/>
              <a:gd name="connsiteY4" fmla="*/ 1951620 h 1951620"/>
              <a:gd name="connsiteX5" fmla="*/ 0 w 2797440"/>
              <a:gd name="connsiteY5" fmla="*/ 0 h 1951620"/>
              <a:gd name="connsiteX0" fmla="*/ 0 w 2797440"/>
              <a:gd name="connsiteY0" fmla="*/ 0 h 1949080"/>
              <a:gd name="connsiteX1" fmla="*/ 1825440 w 2797440"/>
              <a:gd name="connsiteY1" fmla="*/ 0 h 1949080"/>
              <a:gd name="connsiteX2" fmla="*/ 2797440 w 2797440"/>
              <a:gd name="connsiteY2" fmla="*/ 972000 h 1949080"/>
              <a:gd name="connsiteX3" fmla="*/ 1825440 w 2797440"/>
              <a:gd name="connsiteY3" fmla="*/ 1944000 h 1949080"/>
              <a:gd name="connsiteX4" fmla="*/ 2540 w 2797440"/>
              <a:gd name="connsiteY4" fmla="*/ 1949080 h 1949080"/>
              <a:gd name="connsiteX5" fmla="*/ 0 w 2797440"/>
              <a:gd name="connsiteY5" fmla="*/ 0 h 1949080"/>
              <a:gd name="connsiteX0" fmla="*/ 978 w 2795878"/>
              <a:gd name="connsiteY0" fmla="*/ 2540 h 1949080"/>
              <a:gd name="connsiteX1" fmla="*/ 1823878 w 2795878"/>
              <a:gd name="connsiteY1" fmla="*/ 0 h 1949080"/>
              <a:gd name="connsiteX2" fmla="*/ 2795878 w 2795878"/>
              <a:gd name="connsiteY2" fmla="*/ 972000 h 1949080"/>
              <a:gd name="connsiteX3" fmla="*/ 1823878 w 2795878"/>
              <a:gd name="connsiteY3" fmla="*/ 1944000 h 1949080"/>
              <a:gd name="connsiteX4" fmla="*/ 978 w 2795878"/>
              <a:gd name="connsiteY4" fmla="*/ 1949080 h 1949080"/>
              <a:gd name="connsiteX5" fmla="*/ 978 w 2795878"/>
              <a:gd name="connsiteY5" fmla="*/ 2540 h 1949080"/>
              <a:gd name="connsiteX0" fmla="*/ 5696 w 2795516"/>
              <a:gd name="connsiteY0" fmla="*/ 5080 h 1949080"/>
              <a:gd name="connsiteX1" fmla="*/ 1823516 w 2795516"/>
              <a:gd name="connsiteY1" fmla="*/ 0 h 1949080"/>
              <a:gd name="connsiteX2" fmla="*/ 2795516 w 2795516"/>
              <a:gd name="connsiteY2" fmla="*/ 972000 h 1949080"/>
              <a:gd name="connsiteX3" fmla="*/ 1823516 w 2795516"/>
              <a:gd name="connsiteY3" fmla="*/ 1944000 h 1949080"/>
              <a:gd name="connsiteX4" fmla="*/ 616 w 2795516"/>
              <a:gd name="connsiteY4" fmla="*/ 1949080 h 1949080"/>
              <a:gd name="connsiteX5" fmla="*/ 5696 w 2795516"/>
              <a:gd name="connsiteY5" fmla="*/ 5080 h 1949080"/>
              <a:gd name="connsiteX0" fmla="*/ 978 w 2790798"/>
              <a:gd name="connsiteY0" fmla="*/ 5080 h 1949080"/>
              <a:gd name="connsiteX1" fmla="*/ 1818798 w 2790798"/>
              <a:gd name="connsiteY1" fmla="*/ 0 h 1949080"/>
              <a:gd name="connsiteX2" fmla="*/ 2790798 w 2790798"/>
              <a:gd name="connsiteY2" fmla="*/ 972000 h 1949080"/>
              <a:gd name="connsiteX3" fmla="*/ 1818798 w 2790798"/>
              <a:gd name="connsiteY3" fmla="*/ 1944000 h 1949080"/>
              <a:gd name="connsiteX4" fmla="*/ 978 w 2790798"/>
              <a:gd name="connsiteY4" fmla="*/ 1949080 h 1949080"/>
              <a:gd name="connsiteX5" fmla="*/ 978 w 2790798"/>
              <a:gd name="connsiteY5" fmla="*/ 5080 h 1949080"/>
              <a:gd name="connsiteX0" fmla="*/ 978 w 2790798"/>
              <a:gd name="connsiteY0" fmla="*/ 5080 h 1946540"/>
              <a:gd name="connsiteX1" fmla="*/ 1818798 w 2790798"/>
              <a:gd name="connsiteY1" fmla="*/ 0 h 1946540"/>
              <a:gd name="connsiteX2" fmla="*/ 2790798 w 2790798"/>
              <a:gd name="connsiteY2" fmla="*/ 972000 h 1946540"/>
              <a:gd name="connsiteX3" fmla="*/ 1818798 w 2790798"/>
              <a:gd name="connsiteY3" fmla="*/ 1944000 h 1946540"/>
              <a:gd name="connsiteX4" fmla="*/ 978 w 2790798"/>
              <a:gd name="connsiteY4" fmla="*/ 1946540 h 1946540"/>
              <a:gd name="connsiteX5" fmla="*/ 978 w 2790798"/>
              <a:gd name="connsiteY5" fmla="*/ 5080 h 1946540"/>
              <a:gd name="connsiteX0" fmla="*/ 0 w 2789820"/>
              <a:gd name="connsiteY0" fmla="*/ 5080 h 1944000"/>
              <a:gd name="connsiteX1" fmla="*/ 1817820 w 2789820"/>
              <a:gd name="connsiteY1" fmla="*/ 0 h 1944000"/>
              <a:gd name="connsiteX2" fmla="*/ 2789820 w 2789820"/>
              <a:gd name="connsiteY2" fmla="*/ 972000 h 1944000"/>
              <a:gd name="connsiteX3" fmla="*/ 1817820 w 2789820"/>
              <a:gd name="connsiteY3" fmla="*/ 1944000 h 1944000"/>
              <a:gd name="connsiteX4" fmla="*/ 2540 w 2789820"/>
              <a:gd name="connsiteY4" fmla="*/ 1944000 h 1944000"/>
              <a:gd name="connsiteX5" fmla="*/ 0 w 278982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13098 w 2787678"/>
              <a:gd name="connsiteY0" fmla="*/ 5080 h 1944000"/>
              <a:gd name="connsiteX1" fmla="*/ 1815678 w 2787678"/>
              <a:gd name="connsiteY1" fmla="*/ 0 h 1944000"/>
              <a:gd name="connsiteX2" fmla="*/ 2787678 w 2787678"/>
              <a:gd name="connsiteY2" fmla="*/ 972000 h 1944000"/>
              <a:gd name="connsiteX3" fmla="*/ 1815678 w 2787678"/>
              <a:gd name="connsiteY3" fmla="*/ 1944000 h 1944000"/>
              <a:gd name="connsiteX4" fmla="*/ 398 w 2787678"/>
              <a:gd name="connsiteY4" fmla="*/ 1944000 h 1944000"/>
              <a:gd name="connsiteX5" fmla="*/ 13098 w 2787678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0 w 2792360"/>
              <a:gd name="connsiteY0" fmla="*/ 5080 h 1944000"/>
              <a:gd name="connsiteX1" fmla="*/ 1820360 w 2792360"/>
              <a:gd name="connsiteY1" fmla="*/ 0 h 1944000"/>
              <a:gd name="connsiteX2" fmla="*/ 2792360 w 2792360"/>
              <a:gd name="connsiteY2" fmla="*/ 972000 h 1944000"/>
              <a:gd name="connsiteX3" fmla="*/ 1820360 w 2792360"/>
              <a:gd name="connsiteY3" fmla="*/ 1944000 h 1944000"/>
              <a:gd name="connsiteX4" fmla="*/ 5080 w 2792360"/>
              <a:gd name="connsiteY4" fmla="*/ 1944000 h 1944000"/>
              <a:gd name="connsiteX5" fmla="*/ 0 w 2792360"/>
              <a:gd name="connsiteY5" fmla="*/ 508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254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2540 h 1944000"/>
              <a:gd name="connsiteX0" fmla="*/ 978 w 2788258"/>
              <a:gd name="connsiteY0" fmla="*/ 0 h 1949080"/>
              <a:gd name="connsiteX1" fmla="*/ 1816258 w 2788258"/>
              <a:gd name="connsiteY1" fmla="*/ 5080 h 1949080"/>
              <a:gd name="connsiteX2" fmla="*/ 2788258 w 2788258"/>
              <a:gd name="connsiteY2" fmla="*/ 977080 h 1949080"/>
              <a:gd name="connsiteX3" fmla="*/ 1816258 w 2788258"/>
              <a:gd name="connsiteY3" fmla="*/ 1949080 h 1949080"/>
              <a:gd name="connsiteX4" fmla="*/ 978 w 2788258"/>
              <a:gd name="connsiteY4" fmla="*/ 1949080 h 1949080"/>
              <a:gd name="connsiteX5" fmla="*/ 978 w 2788258"/>
              <a:gd name="connsiteY5" fmla="*/ 0 h 1949080"/>
              <a:gd name="connsiteX0" fmla="*/ 978 w 2788258"/>
              <a:gd name="connsiteY0" fmla="*/ 508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5080 h 1944000"/>
              <a:gd name="connsiteX0" fmla="*/ 978 w 2788258"/>
              <a:gd name="connsiteY0" fmla="*/ 0 h 1944000"/>
              <a:gd name="connsiteX1" fmla="*/ 1816258 w 2788258"/>
              <a:gd name="connsiteY1" fmla="*/ 0 h 1944000"/>
              <a:gd name="connsiteX2" fmla="*/ 2788258 w 2788258"/>
              <a:gd name="connsiteY2" fmla="*/ 972000 h 1944000"/>
              <a:gd name="connsiteX3" fmla="*/ 1816258 w 2788258"/>
              <a:gd name="connsiteY3" fmla="*/ 1944000 h 1944000"/>
              <a:gd name="connsiteX4" fmla="*/ 978 w 2788258"/>
              <a:gd name="connsiteY4" fmla="*/ 1944000 h 1944000"/>
              <a:gd name="connsiteX5" fmla="*/ 978 w 2788258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5080 w 2787280"/>
              <a:gd name="connsiteY4" fmla="*/ 1941460 h 1944000"/>
              <a:gd name="connsiteX5" fmla="*/ 0 w 2787280"/>
              <a:gd name="connsiteY5" fmla="*/ 0 h 1944000"/>
              <a:gd name="connsiteX0" fmla="*/ 0 w 2787280"/>
              <a:gd name="connsiteY0" fmla="*/ 0 h 1944000"/>
              <a:gd name="connsiteX1" fmla="*/ 1815280 w 2787280"/>
              <a:gd name="connsiteY1" fmla="*/ 0 h 1944000"/>
              <a:gd name="connsiteX2" fmla="*/ 2787280 w 2787280"/>
              <a:gd name="connsiteY2" fmla="*/ 972000 h 1944000"/>
              <a:gd name="connsiteX3" fmla="*/ 1815280 w 2787280"/>
              <a:gd name="connsiteY3" fmla="*/ 1944000 h 1944000"/>
              <a:gd name="connsiteX4" fmla="*/ 1270 w 2787280"/>
              <a:gd name="connsiteY4" fmla="*/ 1943365 h 1944000"/>
              <a:gd name="connsiteX5" fmla="*/ 0 w 278728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6896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1270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8890 w 3354970"/>
              <a:gd name="connsiteY4" fmla="*/ 1947175 h 1947175"/>
              <a:gd name="connsiteX5" fmla="*/ 0 w 3354970"/>
              <a:gd name="connsiteY5" fmla="*/ 0 h 1947175"/>
              <a:gd name="connsiteX0" fmla="*/ 0 w 3354970"/>
              <a:gd name="connsiteY0" fmla="*/ 0 h 1947175"/>
              <a:gd name="connsiteX1" fmla="*/ 2382970 w 3354970"/>
              <a:gd name="connsiteY1" fmla="*/ 0 h 1947175"/>
              <a:gd name="connsiteX2" fmla="*/ 3354970 w 3354970"/>
              <a:gd name="connsiteY2" fmla="*/ 972000 h 1947175"/>
              <a:gd name="connsiteX3" fmla="*/ 2382970 w 3354970"/>
              <a:gd name="connsiteY3" fmla="*/ 1944000 h 1947175"/>
              <a:gd name="connsiteX4" fmla="*/ 5080 w 3354970"/>
              <a:gd name="connsiteY4" fmla="*/ 1947175 h 1947175"/>
              <a:gd name="connsiteX5" fmla="*/ 0 w 3354970"/>
              <a:gd name="connsiteY5" fmla="*/ 0 h 1947175"/>
              <a:gd name="connsiteX0" fmla="*/ 3294 w 3358264"/>
              <a:gd name="connsiteY0" fmla="*/ 0 h 1944000"/>
              <a:gd name="connsiteX1" fmla="*/ 2386264 w 3358264"/>
              <a:gd name="connsiteY1" fmla="*/ 0 h 1944000"/>
              <a:gd name="connsiteX2" fmla="*/ 3358264 w 3358264"/>
              <a:gd name="connsiteY2" fmla="*/ 972000 h 1944000"/>
              <a:gd name="connsiteX3" fmla="*/ 2386264 w 3358264"/>
              <a:gd name="connsiteY3" fmla="*/ 1944000 h 1944000"/>
              <a:gd name="connsiteX4" fmla="*/ 754 w 3358264"/>
              <a:gd name="connsiteY4" fmla="*/ 1943365 h 1944000"/>
              <a:gd name="connsiteX5" fmla="*/ 3294 w 3358264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5080 w 3354970"/>
              <a:gd name="connsiteY4" fmla="*/ 1943365 h 1944000"/>
              <a:gd name="connsiteX5" fmla="*/ 0 w 3354970"/>
              <a:gd name="connsiteY5" fmla="*/ 0 h 1944000"/>
              <a:gd name="connsiteX0" fmla="*/ 0 w 3354970"/>
              <a:gd name="connsiteY0" fmla="*/ 0 h 1944000"/>
              <a:gd name="connsiteX1" fmla="*/ 2382970 w 3354970"/>
              <a:gd name="connsiteY1" fmla="*/ 0 h 1944000"/>
              <a:gd name="connsiteX2" fmla="*/ 3354970 w 3354970"/>
              <a:gd name="connsiteY2" fmla="*/ 972000 h 1944000"/>
              <a:gd name="connsiteX3" fmla="*/ 2382970 w 3354970"/>
              <a:gd name="connsiteY3" fmla="*/ 1944000 h 1944000"/>
              <a:gd name="connsiteX4" fmla="*/ 3175 w 3354970"/>
              <a:gd name="connsiteY4" fmla="*/ 1943365 h 1944000"/>
              <a:gd name="connsiteX5" fmla="*/ 0 w 3354970"/>
              <a:gd name="connsiteY5" fmla="*/ 0 h 1944000"/>
              <a:gd name="connsiteX0" fmla="*/ 1544 w 3356514"/>
              <a:gd name="connsiteY0" fmla="*/ 0 h 1944000"/>
              <a:gd name="connsiteX1" fmla="*/ 2384514 w 3356514"/>
              <a:gd name="connsiteY1" fmla="*/ 0 h 1944000"/>
              <a:gd name="connsiteX2" fmla="*/ 3356514 w 3356514"/>
              <a:gd name="connsiteY2" fmla="*/ 972000 h 1944000"/>
              <a:gd name="connsiteX3" fmla="*/ 2384514 w 3356514"/>
              <a:gd name="connsiteY3" fmla="*/ 1944000 h 1944000"/>
              <a:gd name="connsiteX4" fmla="*/ 909 w 3356514"/>
              <a:gd name="connsiteY4" fmla="*/ 1943365 h 1944000"/>
              <a:gd name="connsiteX5" fmla="*/ 1544 w 3356514"/>
              <a:gd name="connsiteY5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514" h="1944000">
                <a:moveTo>
                  <a:pt x="1544" y="0"/>
                </a:moveTo>
                <a:lnTo>
                  <a:pt x="2384514" y="0"/>
                </a:lnTo>
                <a:cubicBezTo>
                  <a:pt x="2921335" y="0"/>
                  <a:pt x="3356514" y="435179"/>
                  <a:pt x="3356514" y="972000"/>
                </a:cubicBezTo>
                <a:cubicBezTo>
                  <a:pt x="3356514" y="1508821"/>
                  <a:pt x="2921335" y="1944000"/>
                  <a:pt x="2384514" y="1944000"/>
                </a:cubicBezTo>
                <a:lnTo>
                  <a:pt x="909" y="1943365"/>
                </a:lnTo>
                <a:cubicBezTo>
                  <a:pt x="-2478" y="1293672"/>
                  <a:pt x="4931" y="649693"/>
                  <a:pt x="1544" y="0"/>
                </a:cubicBezTo>
                <a:close/>
              </a:path>
            </a:pathLst>
          </a:custGeom>
          <a:solidFill>
            <a:schemeClr val="bg1"/>
          </a:solidFill>
          <a:ln w="41275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360363" algn="l"/>
              </a:tabLst>
            </a:pPr>
            <a:r>
              <a:rPr lang="ru-RU" sz="2000" dirty="0">
                <a:solidFill>
                  <a:srgbClr val="002060"/>
                </a:solidFill>
                <a:latin typeface="TT Commons Medium" panose="02000806030000020004" pitchFamily="2" charset="-52"/>
                <a:cs typeface="Times New Roman" panose="02020603050405020304" pitchFamily="18" charset="0"/>
              </a:rPr>
              <a:t>Доступность аренды жилья</a:t>
            </a:r>
          </a:p>
          <a:p>
            <a:pPr algn="ctr">
              <a:tabLst>
                <a:tab pos="360363" algn="l"/>
              </a:tabLst>
            </a:pPr>
            <a:endParaRPr lang="ru-RU" dirty="0">
              <a:solidFill>
                <a:srgbClr val="002060"/>
              </a:solidFill>
              <a:latin typeface="TT Commons Medium" panose="02000806030000020004" pitchFamily="2" charset="-52"/>
              <a:cs typeface="Times New Roman" panose="02020603050405020304" pitchFamily="18" charset="0"/>
            </a:endParaRPr>
          </a:p>
          <a:p>
            <a:pPr marL="355600">
              <a:tabLst>
                <a:tab pos="720725" algn="l"/>
              </a:tabLst>
            </a:pP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1.	</a:t>
            </a:r>
            <a:r>
              <a:rPr lang="ru-RU" dirty="0" smtClean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Ямало-Ненецкий </a:t>
            </a: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АО</a:t>
            </a:r>
          </a:p>
          <a:p>
            <a:pPr marL="355600">
              <a:tabLst>
                <a:tab pos="720725" algn="l"/>
              </a:tabLst>
            </a:pPr>
            <a:r>
              <a:rPr lang="ru-RU" dirty="0">
                <a:solidFill>
                  <a:srgbClr val="FFC00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2.	Чукотский АО</a:t>
            </a:r>
          </a:p>
          <a:p>
            <a:pPr marL="355600">
              <a:tabLst>
                <a:tab pos="720725" algn="l"/>
              </a:tabLst>
            </a:pPr>
            <a:r>
              <a:rPr lang="ru-RU" dirty="0">
                <a:solidFill>
                  <a:srgbClr val="002060"/>
                </a:solidFill>
                <a:latin typeface="TT Commons" panose="02000506030000020004" pitchFamily="2" charset="-52"/>
                <a:cs typeface="Times New Roman" panose="02020603050405020304" pitchFamily="18" charset="0"/>
              </a:rPr>
              <a:t>3.	Ханты-Мансийский АО</a:t>
            </a:r>
            <a:endParaRPr lang="ru-RU" dirty="0">
              <a:solidFill>
                <a:srgbClr val="002060"/>
              </a:solidFill>
              <a:latin typeface="TT Commons" panose="02000506030000020004" pitchFamily="2" charset="-52"/>
            </a:endParaRPr>
          </a:p>
        </p:txBody>
      </p:sp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96611737-19D8-493E-AF5A-644AB31E8217}"/>
              </a:ext>
            </a:extLst>
          </p:cNvPr>
          <p:cNvSpPr txBox="1">
            <a:spLocks/>
          </p:cNvSpPr>
          <p:nvPr/>
        </p:nvSpPr>
        <p:spPr>
          <a:xfrm>
            <a:off x="9530528" y="6525344"/>
            <a:ext cx="375471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3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F2F8AEBA-AC3D-455C-BD93-8E0B4B4B53C7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19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0611"/>
            <a:ext cx="9906000" cy="6978789"/>
            <a:chOff x="0" y="50611"/>
            <a:chExt cx="9921578" cy="697878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191D6C-1286-4D55-B175-E54242908903}"/>
                </a:ext>
              </a:extLst>
            </p:cNvPr>
            <p:cNvSpPr txBox="1"/>
            <p:nvPr/>
          </p:nvSpPr>
          <p:spPr>
            <a:xfrm>
              <a:off x="0" y="50611"/>
              <a:ext cx="990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kern="1400" spc="50" dirty="0">
                  <a:solidFill>
                    <a:srgbClr val="0070C0"/>
                  </a:solidFill>
                  <a:latin typeface="TT Commons ExtraLight" panose="02000806020000020003" pitchFamily="2" charset="-52"/>
                  <a:cs typeface="Times New Roman" panose="02020603050405020304" pitchFamily="18" charset="0"/>
                </a:rPr>
  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  </a:r>
            </a:p>
          </p:txBody>
        </p:sp>
        <p:sp>
          <p:nvSpPr>
            <p:cNvPr id="19" name="Заголовок 1">
              <a:extLst>
                <a:ext uri="{FF2B5EF4-FFF2-40B4-BE49-F238E27FC236}">
                  <a16:creationId xmlns="" xmlns:a16="http://schemas.microsoft.com/office/drawing/2014/main" id="{140C5FE9-CF2B-479D-816D-3FFB9EAE7AC4}"/>
                </a:ext>
              </a:extLst>
            </p:cNvPr>
            <p:cNvSpPr txBox="1">
              <a:spLocks/>
            </p:cNvSpPr>
            <p:nvPr/>
          </p:nvSpPr>
          <p:spPr>
            <a:xfrm>
              <a:off x="992560" y="404664"/>
              <a:ext cx="8352928" cy="158417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7429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5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200" b="1" dirty="0">
                  <a:gradFill flip="none" rotWithShape="1">
                    <a:gsLst>
                      <a:gs pos="0">
                        <a:srgbClr val="0070C0"/>
                      </a:gs>
                      <a:gs pos="48000">
                        <a:srgbClr val="0070C0">
                          <a:lumMod val="96000"/>
                          <a:lumOff val="4000"/>
                        </a:srgbClr>
                      </a:gs>
                      <a:gs pos="100000">
                        <a:srgbClr val="0070C0"/>
                      </a:gs>
                    </a:gsLst>
                    <a:lin ang="0" scaled="1"/>
                    <a:tileRect/>
                  </a:gradFill>
                  <a:latin typeface="TT Commons Bold" panose="02000806030000020004" pitchFamily="2" charset="-52"/>
                </a:rPr>
                <a:t>Охрана окружающей среды </a:t>
              </a:r>
              <a:r>
                <a:rPr lang="ru-RU" sz="2200" b="1" dirty="0" smtClean="0">
                  <a:gradFill flip="none" rotWithShape="1">
                    <a:gsLst>
                      <a:gs pos="0">
                        <a:srgbClr val="0070C0"/>
                      </a:gs>
                      <a:gs pos="48000">
                        <a:srgbClr val="0070C0">
                          <a:lumMod val="96000"/>
                          <a:lumOff val="4000"/>
                        </a:srgbClr>
                      </a:gs>
                      <a:gs pos="100000">
                        <a:srgbClr val="0070C0"/>
                      </a:gs>
                    </a:gsLst>
                    <a:lin ang="0" scaled="1"/>
                    <a:tileRect/>
                  </a:gradFill>
                  <a:latin typeface="TT Commons Bold" panose="02000806030000020004" pitchFamily="2" charset="-52"/>
                </a:rPr>
                <a:t>и </a:t>
              </a:r>
              <a:r>
                <a:rPr lang="ru-RU" sz="2200" b="1" dirty="0">
                  <a:gradFill flip="none" rotWithShape="1">
                    <a:gsLst>
                      <a:gs pos="0">
                        <a:srgbClr val="0070C0"/>
                      </a:gs>
                      <a:gs pos="48000">
                        <a:srgbClr val="0070C0">
                          <a:lumMod val="96000"/>
                          <a:lumOff val="4000"/>
                        </a:srgbClr>
                      </a:gs>
                      <a:gs pos="100000">
                        <a:srgbClr val="0070C0"/>
                      </a:gs>
                    </a:gsLst>
                    <a:lin ang="0" scaled="1"/>
                    <a:tileRect/>
                  </a:gradFill>
                  <a:latin typeface="TT Commons Bold" panose="02000806030000020004" pitchFamily="2" charset="-52"/>
                </a:rPr>
                <a:t>обеспечение экологической безопасности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7B580D29-FF84-4B81-B933-A9301398B914}"/>
                </a:ext>
              </a:extLst>
            </p:cNvPr>
            <p:cNvGrpSpPr/>
            <p:nvPr/>
          </p:nvGrpSpPr>
          <p:grpSpPr>
            <a:xfrm>
              <a:off x="0" y="260648"/>
              <a:ext cx="848544" cy="662315"/>
              <a:chOff x="0" y="873656"/>
              <a:chExt cx="821694" cy="641358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83C8BCDB-5FE3-47B2-B731-26C3E56D2AF9}"/>
                  </a:ext>
                </a:extLst>
              </p:cNvPr>
              <p:cNvSpPr/>
              <p:nvPr/>
            </p:nvSpPr>
            <p:spPr>
              <a:xfrm>
                <a:off x="0" y="1369510"/>
                <a:ext cx="501294" cy="14550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8D5F336D-2EBC-4D29-A2A3-EA2C09D280A3}"/>
                  </a:ext>
                </a:extLst>
              </p:cNvPr>
              <p:cNvSpPr/>
              <p:nvPr/>
            </p:nvSpPr>
            <p:spPr>
              <a:xfrm>
                <a:off x="180894" y="873656"/>
                <a:ext cx="640800" cy="640224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A9266238-CB60-4BC8-999B-D4C5C0C1561A}"/>
                  </a:ext>
                </a:extLst>
              </p:cNvPr>
              <p:cNvSpPr/>
              <p:nvPr/>
            </p:nvSpPr>
            <p:spPr>
              <a:xfrm>
                <a:off x="213294" y="905768"/>
                <a:ext cx="576000" cy="576000"/>
              </a:xfrm>
              <a:prstGeom prst="ellipse">
                <a:avLst/>
              </a:prstGeom>
              <a:pattFill prst="pct5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aphicFrame>
          <p:nvGraphicFramePr>
            <p:cNvPr id="38" name="Диаграмма 37">
              <a:extLst>
                <a:ext uri="{FF2B5EF4-FFF2-40B4-BE49-F238E27FC236}">
                  <a16:creationId xmlns="" xmlns:a16="http://schemas.microsoft.com/office/drawing/2014/main" id="{43E84A0B-479E-4229-A8EF-1B0A67D5DA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9843431"/>
                </p:ext>
              </p:extLst>
            </p:nvPr>
          </p:nvGraphicFramePr>
          <p:xfrm>
            <a:off x="270824" y="3855154"/>
            <a:ext cx="4672921" cy="3002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0" name="Прямая соединительная линия 39">
              <a:extLst>
                <a:ext uri="{FF2B5EF4-FFF2-40B4-BE49-F238E27FC236}">
                  <a16:creationId xmlns="" xmlns:a16="http://schemas.microsoft.com/office/drawing/2014/main" id="{AB8DF597-0DC6-42E3-A22D-7753123E364B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1124744"/>
              <a:ext cx="0" cy="50405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F1F585E-FC17-413A-9578-685FD8F6BE6D}"/>
                </a:ext>
              </a:extLst>
            </p:cNvPr>
            <p:cNvSpPr txBox="1"/>
            <p:nvPr/>
          </p:nvSpPr>
          <p:spPr>
            <a:xfrm>
              <a:off x="5169023" y="2426353"/>
              <a:ext cx="4293319" cy="5381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l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Увеличение доли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твердых коммунальных отходов, направленных на утилизацию, в общем объеме образованных твердых коммунальных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отходов,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2018 г. – 0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%,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к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2024 г. </a:t>
              </a:r>
              <a:r>
                <a:rPr lang="ru-RU" dirty="0" smtClean="0">
                  <a:effectLst/>
                </a:rPr>
                <a:t>до 15,2 % </a:t>
              </a:r>
              <a:endParaRPr lang="ru-RU" dirty="0">
                <a:effectLst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62A0F6C-31DE-4993-895A-6F43AD29CBCF}"/>
                </a:ext>
              </a:extLst>
            </p:cNvPr>
            <p:cNvSpPr txBox="1"/>
            <p:nvPr/>
          </p:nvSpPr>
          <p:spPr>
            <a:xfrm>
              <a:off x="5169023" y="3015876"/>
              <a:ext cx="4293318" cy="5743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l">
                <a:buNone/>
              </a:pPr>
              <a:r>
                <a:rPr lang="ru-RU" dirty="0">
                  <a:effectLst/>
                  <a:latin typeface="TT Commons Light" panose="02000506020000020004" pitchFamily="2" charset="-52"/>
                </a:rPr>
                <a:t>Увеличение доли твердых коммунальных отходов, направленных на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обработку,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в общем объеме образованных твердых коммунальных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отходов,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2018 г. – 0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%,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к 2024 г. </a:t>
              </a:r>
              <a:r>
                <a:rPr lang="ru-RU" dirty="0">
                  <a:effectLst/>
                </a:rPr>
                <a:t>до </a:t>
              </a:r>
              <a:r>
                <a:rPr lang="ru-RU" dirty="0" smtClean="0">
                  <a:effectLst/>
                </a:rPr>
                <a:t>60 %</a:t>
              </a:r>
              <a:endParaRPr lang="ru-RU" dirty="0">
                <a:effectLst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A8B1243-6A8B-4B76-B6E8-DB1C3E13F731}"/>
                </a:ext>
              </a:extLst>
            </p:cNvPr>
            <p:cNvSpPr txBox="1"/>
            <p:nvPr/>
          </p:nvSpPr>
          <p:spPr>
            <a:xfrm>
              <a:off x="5178613" y="3641602"/>
              <a:ext cx="4298712" cy="3867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Ликвидация несанкционированных свалок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в границах городов, </a:t>
              </a:r>
              <a:endParaRPr lang="ru-RU" dirty="0" smtClean="0">
                <a:effectLst/>
                <a:latin typeface="TT Commons Light" panose="02000506020000020004" pitchFamily="2" charset="-52"/>
              </a:endParaRPr>
            </a:p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к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2024 г. </a:t>
              </a:r>
              <a:r>
                <a:rPr lang="ru-RU" dirty="0" smtClean="0">
                  <a:effectLst/>
                </a:rPr>
                <a:t>3 объекта</a:t>
              </a:r>
              <a:endParaRPr lang="ru-RU" dirty="0">
                <a:effectLst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7795E120-0B88-44EE-B2CA-6A8391F87B0D}"/>
                </a:ext>
              </a:extLst>
            </p:cNvPr>
            <p:cNvSpPr/>
            <p:nvPr/>
          </p:nvSpPr>
          <p:spPr>
            <a:xfrm>
              <a:off x="4943745" y="1078425"/>
              <a:ext cx="49530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ru-RU" sz="1500" b="1" dirty="0" smtClean="0"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2060"/>
                      </a:gs>
                    </a:gsLst>
                    <a:lin ang="5400000" scaled="1"/>
                    <a:tileRect/>
                  </a:gradFill>
                  <a:latin typeface="TT Commons Bold" panose="02000806030000020004" pitchFamily="2" charset="-52"/>
                  <a:cs typeface="Times New Roman" panose="02020603050405020304" pitchFamily="18" charset="0"/>
                </a:rPr>
                <a:t>Обеспечение экологической </a:t>
              </a:r>
              <a:r>
                <a:rPr lang="ru-RU" sz="1500" b="1" dirty="0"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2060"/>
                      </a:gs>
                    </a:gsLst>
                    <a:lin ang="5400000" scaled="1"/>
                    <a:tileRect/>
                  </a:gradFill>
                  <a:latin typeface="TT Commons Bold" panose="02000806030000020004" pitchFamily="2" charset="-52"/>
                  <a:cs typeface="Times New Roman" panose="02020603050405020304" pitchFamily="18" charset="0"/>
                </a:rPr>
                <a:t>безопасности</a:t>
              </a:r>
            </a:p>
          </p:txBody>
        </p:sp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="" xmlns:a16="http://schemas.microsoft.com/office/drawing/2014/main" id="{869F4FA0-1105-4F8B-BA91-6F0BA28AD9F0}"/>
                </a:ext>
              </a:extLst>
            </p:cNvPr>
            <p:cNvSpPr/>
            <p:nvPr/>
          </p:nvSpPr>
          <p:spPr>
            <a:xfrm>
              <a:off x="2602832" y="3141906"/>
              <a:ext cx="2277744" cy="907923"/>
            </a:xfrm>
            <a:prstGeom prst="round2SameRect">
              <a:avLst>
                <a:gd name="adj1" fmla="val 37103"/>
                <a:gd name="adj2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Региональный проект</a:t>
              </a:r>
              <a:endParaRPr lang="en-US" sz="1200" b="1" dirty="0">
                <a:solidFill>
                  <a:srgbClr val="0070C0"/>
                </a:solidFill>
                <a:latin typeface="TT Commons DemiBold" panose="02000506030000020004" pitchFamily="2" charset="-52"/>
              </a:endParaRPr>
            </a:p>
            <a:p>
              <a:pPr algn="ctr"/>
              <a:r>
                <a:rPr lang="ru-RU" sz="12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«Чистая страна»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3E782C6-3BB8-4AEF-8E43-09DA0BEE6758}"/>
                </a:ext>
              </a:extLst>
            </p:cNvPr>
            <p:cNvSpPr/>
            <p:nvPr/>
          </p:nvSpPr>
          <p:spPr>
            <a:xfrm>
              <a:off x="464356" y="6436036"/>
              <a:ext cx="106636" cy="1327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: скругленные верхние углы 58">
              <a:extLst>
                <a:ext uri="{FF2B5EF4-FFF2-40B4-BE49-F238E27FC236}">
                  <a16:creationId xmlns="" xmlns:a16="http://schemas.microsoft.com/office/drawing/2014/main" id="{1F75E4B5-346A-4666-8C83-C18E6E0962E2}"/>
                </a:ext>
              </a:extLst>
            </p:cNvPr>
            <p:cNvSpPr/>
            <p:nvPr/>
          </p:nvSpPr>
          <p:spPr>
            <a:xfrm>
              <a:off x="5178613" y="1503261"/>
              <a:ext cx="4296758" cy="269555"/>
            </a:xfrm>
            <a:prstGeom prst="round2SameRect">
              <a:avLst>
                <a:gd name="adj1" fmla="val 21008"/>
                <a:gd name="adj2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Цель: обеспечение экологической обстановки субъекта</a:t>
              </a:r>
              <a:endParaRPr lang="ru-RU" sz="1600" b="1" dirty="0">
                <a:solidFill>
                  <a:srgbClr val="0070C0"/>
                </a:solidFill>
                <a:latin typeface="TT Commons DemiBold" panose="02000506030000020004" pitchFamily="2" charset="-52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2F75247D-1EB1-4784-8AE7-E42A579DA3DE}"/>
                </a:ext>
              </a:extLst>
            </p:cNvPr>
            <p:cNvSpPr/>
            <p:nvPr/>
          </p:nvSpPr>
          <p:spPr>
            <a:xfrm>
              <a:off x="5390063" y="6435889"/>
              <a:ext cx="106636" cy="1327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Номер слайда 3">
              <a:extLst>
                <a:ext uri="{FF2B5EF4-FFF2-40B4-BE49-F238E27FC236}">
                  <a16:creationId xmlns="" xmlns:a16="http://schemas.microsoft.com/office/drawing/2014/main" id="{B8AA0682-64A4-4205-A870-7A2EAAC78A6C}"/>
                </a:ext>
              </a:extLst>
            </p:cNvPr>
            <p:cNvSpPr txBox="1">
              <a:spLocks/>
            </p:cNvSpPr>
            <p:nvPr/>
          </p:nvSpPr>
          <p:spPr>
            <a:xfrm>
              <a:off x="9486266" y="6502390"/>
              <a:ext cx="435312" cy="33265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975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smtClean="0">
                  <a:ln w="0">
                    <a:noFill/>
                  </a:ln>
                  <a:solidFill>
                    <a:srgbClr val="004070"/>
                  </a:solidFill>
                  <a:latin typeface="TT Commons DemiBold" panose="02000506030000020004" pitchFamily="2" charset="-52"/>
                </a:rPr>
                <a:t>30</a:t>
              </a:r>
              <a:endParaRPr lang="ru-RU" sz="1600" dirty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endParaRP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A0892BFF-2801-4BF1-820D-E10A4070AA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86265" y="6525344"/>
              <a:ext cx="1" cy="504056"/>
            </a:xfrm>
            <a:prstGeom prst="line">
              <a:avLst/>
            </a:prstGeom>
            <a:ln w="19050">
              <a:solidFill>
                <a:srgbClr val="00407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09" y="404664"/>
              <a:ext cx="370729" cy="370729"/>
            </a:xfrm>
            <a:prstGeom prst="rect">
              <a:avLst/>
            </a:prstGeom>
          </p:spPr>
        </p:pic>
        <p:sp>
          <p:nvSpPr>
            <p:cNvPr id="34" name="Прямоугольник: скругленные верхние углы 7">
              <a:extLst>
                <a:ext uri="{FF2B5EF4-FFF2-40B4-BE49-F238E27FC236}">
                  <a16:creationId xmlns="" xmlns:a16="http://schemas.microsoft.com/office/drawing/2014/main" id="{869F4FA0-1105-4F8B-BA91-6F0BA28AD9F0}"/>
                </a:ext>
              </a:extLst>
            </p:cNvPr>
            <p:cNvSpPr/>
            <p:nvPr/>
          </p:nvSpPr>
          <p:spPr>
            <a:xfrm>
              <a:off x="1691344" y="997169"/>
              <a:ext cx="1728272" cy="1679262"/>
            </a:xfrm>
            <a:prstGeom prst="round2SameRect">
              <a:avLst>
                <a:gd name="adj1" fmla="val 37103"/>
                <a:gd name="adj2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Национальный проект</a:t>
              </a: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«Экология»</a:t>
              </a:r>
            </a:p>
          </p:txBody>
        </p:sp>
        <p:sp>
          <p:nvSpPr>
            <p:cNvPr id="35" name="Прямоугольник: скругленные верхние углы 7">
              <a:extLst>
                <a:ext uri="{FF2B5EF4-FFF2-40B4-BE49-F238E27FC236}">
                  <a16:creationId xmlns="" xmlns:a16="http://schemas.microsoft.com/office/drawing/2014/main" id="{869F4FA0-1105-4F8B-BA91-6F0BA28AD9F0}"/>
                </a:ext>
              </a:extLst>
            </p:cNvPr>
            <p:cNvSpPr/>
            <p:nvPr/>
          </p:nvSpPr>
          <p:spPr>
            <a:xfrm>
              <a:off x="245086" y="3141906"/>
              <a:ext cx="2244035" cy="911560"/>
            </a:xfrm>
            <a:prstGeom prst="round2SameRect">
              <a:avLst>
                <a:gd name="adj1" fmla="val 37103"/>
                <a:gd name="adj2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Региональный проект</a:t>
              </a:r>
              <a:endParaRPr lang="en-US" sz="1200" b="1" dirty="0">
                <a:solidFill>
                  <a:srgbClr val="0070C0"/>
                </a:solidFill>
                <a:latin typeface="TT Commons DemiBold" panose="02000506030000020004" pitchFamily="2" charset="-52"/>
              </a:endParaRPr>
            </a:p>
            <a:p>
              <a:pPr algn="ctr"/>
              <a:r>
                <a:rPr lang="ru-RU" sz="12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«Комплексная система обращения с твердыми коммунальными отходами»</a:t>
              </a:r>
            </a:p>
          </p:txBody>
        </p:sp>
        <p:sp>
          <p:nvSpPr>
            <p:cNvPr id="37" name="Стрелка вниз 24">
              <a:extLst>
                <a:ext uri="{FF2B5EF4-FFF2-40B4-BE49-F238E27FC236}">
                  <a16:creationId xmlns="" xmlns:a16="http://schemas.microsoft.com/office/drawing/2014/main" id="{51316D5E-A5C6-4475-A09D-1A49CD7F6EF3}"/>
                </a:ext>
              </a:extLst>
            </p:cNvPr>
            <p:cNvSpPr/>
            <p:nvPr/>
          </p:nvSpPr>
          <p:spPr>
            <a:xfrm rot="2353799">
              <a:off x="1728413" y="2590739"/>
              <a:ext cx="284516" cy="620008"/>
            </a:xfrm>
            <a:prstGeom prst="downArrow">
              <a:avLst>
                <a:gd name="adj1" fmla="val 66439"/>
                <a:gd name="adj2" fmla="val 6168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Стрелка вниз 24">
              <a:extLst>
                <a:ext uri="{FF2B5EF4-FFF2-40B4-BE49-F238E27FC236}">
                  <a16:creationId xmlns="" xmlns:a16="http://schemas.microsoft.com/office/drawing/2014/main" id="{51316D5E-A5C6-4475-A09D-1A49CD7F6EF3}"/>
                </a:ext>
              </a:extLst>
            </p:cNvPr>
            <p:cNvSpPr/>
            <p:nvPr/>
          </p:nvSpPr>
          <p:spPr>
            <a:xfrm rot="19370831">
              <a:off x="3089975" y="2610813"/>
              <a:ext cx="270449" cy="575573"/>
            </a:xfrm>
            <a:prstGeom prst="downArrow">
              <a:avLst>
                <a:gd name="adj1" fmla="val 66439"/>
                <a:gd name="adj2" fmla="val 6168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TextBox 1"/>
            <p:cNvSpPr txBox="1"/>
            <p:nvPr/>
          </p:nvSpPr>
          <p:spPr>
            <a:xfrm>
              <a:off x="3531416" y="4737095"/>
              <a:ext cx="1024855" cy="34238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T Commons DemiBold" panose="02000506030000020004" pitchFamily="2" charset="-52"/>
                </a:rPr>
                <a:t>15,2</a:t>
              </a:r>
              <a:endParaRPr lang="ru-RU" sz="1300" dirty="0">
                <a:solidFill>
                  <a:schemeClr val="bg1"/>
                </a:solidFill>
                <a:latin typeface="TT Commons DemiBold" panose="02000506030000020004" pitchFamily="2" charset="-52"/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2506428" y="5589240"/>
              <a:ext cx="1024855" cy="34238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T Commons DemiBold" panose="02000506030000020004" pitchFamily="2" charset="-52"/>
                </a:rPr>
                <a:t>5,8</a:t>
              </a:r>
              <a:endParaRPr lang="ru-RU" sz="1300" dirty="0">
                <a:solidFill>
                  <a:schemeClr val="bg1"/>
                </a:solidFill>
                <a:latin typeface="TT Commons DemiBold" panose="02000506030000020004" pitchFamily="2" charset="-52"/>
              </a:endParaRPr>
            </a:p>
          </p:txBody>
        </p:sp>
        <p:sp>
          <p:nvSpPr>
            <p:cNvPr id="43" name="TextBox 1"/>
            <p:cNvSpPr txBox="1"/>
            <p:nvPr/>
          </p:nvSpPr>
          <p:spPr>
            <a:xfrm>
              <a:off x="1481573" y="5782536"/>
              <a:ext cx="1024855" cy="29818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T Commons DemiBold" panose="02000506030000020004" pitchFamily="2" charset="-52"/>
                </a:rPr>
                <a:t>1,0</a:t>
              </a:r>
              <a:endParaRPr lang="ru-RU" sz="1300" dirty="0">
                <a:solidFill>
                  <a:schemeClr val="bg1"/>
                </a:solidFill>
                <a:latin typeface="TT Commons DemiBold" panose="02000506030000020004" pitchFamily="2" charset="-52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FA8B1243-6A8B-4B76-B6E8-DB1C3E13F731}"/>
                </a:ext>
              </a:extLst>
            </p:cNvPr>
            <p:cNvSpPr txBox="1"/>
            <p:nvPr/>
          </p:nvSpPr>
          <p:spPr>
            <a:xfrm>
              <a:off x="5178613" y="4071346"/>
              <a:ext cx="4293317" cy="3505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Ликвидация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отходов лома чёрных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металлов в количестве </a:t>
              </a:r>
              <a:r>
                <a:rPr lang="ru-RU" dirty="0" smtClean="0">
                  <a:effectLst/>
                </a:rPr>
                <a:t>3 тыс. тонн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ежегодно</a:t>
              </a:r>
              <a:endParaRPr lang="ru-RU" dirty="0">
                <a:effectLst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A8B1243-6A8B-4B76-B6E8-DB1C3E13F731}"/>
                </a:ext>
              </a:extLst>
            </p:cNvPr>
            <p:cNvSpPr txBox="1"/>
            <p:nvPr/>
          </p:nvSpPr>
          <p:spPr>
            <a:xfrm>
              <a:off x="5178613" y="1858076"/>
              <a:ext cx="4293317" cy="5269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ru-RU" dirty="0">
                  <a:effectLst/>
                  <a:latin typeface="TT Commons Light" panose="02000506020000020004" pitchFamily="2" charset="-52"/>
                </a:rPr>
                <a:t>Увеличение доли установленных (нанесенных на землеустроительные карты) водоохранных зон водных объектов, 2018 г. –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76,9 %,</a:t>
              </a:r>
            </a:p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к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2024 г. </a:t>
              </a:r>
              <a:r>
                <a:rPr lang="ru-RU" dirty="0">
                  <a:effectLst/>
                </a:rPr>
                <a:t>до </a:t>
              </a:r>
              <a:r>
                <a:rPr lang="ru-RU" dirty="0" smtClean="0">
                  <a:effectLst/>
                </a:rPr>
                <a:t>80 %</a:t>
              </a:r>
              <a:endParaRPr lang="ru-RU" dirty="0">
                <a:effectLst/>
              </a:endParaRPr>
            </a:p>
          </p:txBody>
        </p:sp>
        <p:graphicFrame>
          <p:nvGraphicFramePr>
            <p:cNvPr id="36" name="Диаграмма 35">
              <a:extLst>
                <a:ext uri="{FF2B5EF4-FFF2-40B4-BE49-F238E27FC236}">
                  <a16:creationId xmlns="" xmlns:a16="http://schemas.microsoft.com/office/drawing/2014/main" id="{43E84A0B-479E-4229-A8EF-1B0A67D5DA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2972134"/>
                </p:ext>
              </p:extLst>
            </p:nvPr>
          </p:nvGraphicFramePr>
          <p:xfrm>
            <a:off x="5193557" y="4119420"/>
            <a:ext cx="4672921" cy="2522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48006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0611"/>
            <a:ext cx="9906000" cy="6978789"/>
            <a:chOff x="0" y="50611"/>
            <a:chExt cx="9906000" cy="697878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F191D6C-1286-4D55-B175-E54242908903}"/>
                </a:ext>
              </a:extLst>
            </p:cNvPr>
            <p:cNvSpPr txBox="1"/>
            <p:nvPr/>
          </p:nvSpPr>
          <p:spPr>
            <a:xfrm>
              <a:off x="0" y="50611"/>
              <a:ext cx="990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kern="1400" spc="50" dirty="0">
                  <a:solidFill>
                    <a:srgbClr val="0070C0"/>
                  </a:solidFill>
                  <a:latin typeface="TT Commons ExtraLight" panose="02000806020000020003" pitchFamily="2" charset="-52"/>
                  <a:cs typeface="Times New Roman" panose="02020603050405020304" pitchFamily="18" charset="0"/>
                </a:rPr>
  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  </a:r>
            </a:p>
          </p:txBody>
        </p:sp>
        <p:sp>
          <p:nvSpPr>
            <p:cNvPr id="19" name="Заголовок 1">
              <a:extLst>
                <a:ext uri="{FF2B5EF4-FFF2-40B4-BE49-F238E27FC236}">
                  <a16:creationId xmlns="" xmlns:a16="http://schemas.microsoft.com/office/drawing/2014/main" id="{140C5FE9-CF2B-479D-816D-3FFB9EAE7AC4}"/>
                </a:ext>
              </a:extLst>
            </p:cNvPr>
            <p:cNvSpPr txBox="1">
              <a:spLocks/>
            </p:cNvSpPr>
            <p:nvPr/>
          </p:nvSpPr>
          <p:spPr>
            <a:xfrm>
              <a:off x="992560" y="404664"/>
              <a:ext cx="8352928" cy="158417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7429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5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200" b="1" dirty="0">
                  <a:gradFill flip="none" rotWithShape="1">
                    <a:gsLst>
                      <a:gs pos="0">
                        <a:srgbClr val="0070C0"/>
                      </a:gs>
                      <a:gs pos="48000">
                        <a:srgbClr val="0070C0">
                          <a:lumMod val="96000"/>
                          <a:lumOff val="4000"/>
                        </a:srgbClr>
                      </a:gs>
                      <a:gs pos="100000">
                        <a:srgbClr val="0070C0"/>
                      </a:gs>
                    </a:gsLst>
                    <a:lin ang="0" scaled="1"/>
                    <a:tileRect/>
                  </a:gradFill>
                  <a:latin typeface="TT Commons Bold" panose="02000806030000020004" pitchFamily="2" charset="-52"/>
                </a:rPr>
                <a:t>Охрана </a:t>
              </a:r>
              <a:r>
                <a:rPr lang="ru-RU" sz="2200" b="1" dirty="0" smtClean="0">
                  <a:gradFill flip="none" rotWithShape="1">
                    <a:gsLst>
                      <a:gs pos="0">
                        <a:srgbClr val="0070C0"/>
                      </a:gs>
                      <a:gs pos="48000">
                        <a:srgbClr val="0070C0">
                          <a:lumMod val="96000"/>
                          <a:lumOff val="4000"/>
                        </a:srgbClr>
                      </a:gs>
                      <a:gs pos="100000">
                        <a:srgbClr val="0070C0"/>
                      </a:gs>
                    </a:gsLst>
                    <a:lin ang="0" scaled="1"/>
                    <a:tileRect/>
                  </a:gradFill>
                  <a:latin typeface="TT Commons Bold" panose="02000806030000020004" pitchFamily="2" charset="-52"/>
                </a:rPr>
                <a:t>лесного фонда</a:t>
              </a:r>
              <a:endPara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7B580D29-FF84-4B81-B933-A9301398B914}"/>
                </a:ext>
              </a:extLst>
            </p:cNvPr>
            <p:cNvGrpSpPr/>
            <p:nvPr/>
          </p:nvGrpSpPr>
          <p:grpSpPr>
            <a:xfrm>
              <a:off x="0" y="260648"/>
              <a:ext cx="848544" cy="662315"/>
              <a:chOff x="0" y="873656"/>
              <a:chExt cx="821694" cy="641358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83C8BCDB-5FE3-47B2-B731-26C3E56D2AF9}"/>
                  </a:ext>
                </a:extLst>
              </p:cNvPr>
              <p:cNvSpPr/>
              <p:nvPr/>
            </p:nvSpPr>
            <p:spPr>
              <a:xfrm>
                <a:off x="0" y="1369510"/>
                <a:ext cx="501294" cy="14550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8D5F336D-2EBC-4D29-A2A3-EA2C09D280A3}"/>
                  </a:ext>
                </a:extLst>
              </p:cNvPr>
              <p:cNvSpPr/>
              <p:nvPr/>
            </p:nvSpPr>
            <p:spPr>
              <a:xfrm>
                <a:off x="180894" y="873656"/>
                <a:ext cx="640800" cy="640224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A9266238-CB60-4BC8-999B-D4C5C0C1561A}"/>
                  </a:ext>
                </a:extLst>
              </p:cNvPr>
              <p:cNvSpPr/>
              <p:nvPr/>
            </p:nvSpPr>
            <p:spPr>
              <a:xfrm>
                <a:off x="213294" y="905768"/>
                <a:ext cx="576000" cy="576000"/>
              </a:xfrm>
              <a:prstGeom prst="ellipse">
                <a:avLst/>
              </a:prstGeom>
              <a:pattFill prst="pct5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0" name="Прямая соединительная линия 39">
              <a:extLst>
                <a:ext uri="{FF2B5EF4-FFF2-40B4-BE49-F238E27FC236}">
                  <a16:creationId xmlns="" xmlns:a16="http://schemas.microsoft.com/office/drawing/2014/main" id="{AB8DF597-0DC6-42E3-A22D-7753123E364B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1124744"/>
              <a:ext cx="0" cy="50405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F1F585E-FC17-413A-9578-685FD8F6BE6D}"/>
                </a:ext>
              </a:extLst>
            </p:cNvPr>
            <p:cNvSpPr txBox="1"/>
            <p:nvPr/>
          </p:nvSpPr>
          <p:spPr>
            <a:xfrm>
              <a:off x="5170838" y="1262427"/>
              <a:ext cx="4454906" cy="5381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l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Увеличение отношения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площади лесовосстановления и лесоразведения к площади вырубленных и погибших лесных насаждений, 2018 г. –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0 %,       к 2024 г. </a:t>
              </a:r>
              <a:r>
                <a:rPr lang="ru-RU" dirty="0" smtClean="0">
                  <a:effectLst/>
                </a:rPr>
                <a:t>до 100 % </a:t>
              </a:r>
              <a:endParaRPr lang="ru-RU" dirty="0">
                <a:effectLst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62A0F6C-31DE-4993-895A-6F43AD29CBCF}"/>
                </a:ext>
              </a:extLst>
            </p:cNvPr>
            <p:cNvSpPr txBox="1"/>
            <p:nvPr/>
          </p:nvSpPr>
          <p:spPr>
            <a:xfrm>
              <a:off x="5169022" y="1827983"/>
              <a:ext cx="4464495" cy="4299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l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Снижение ущерба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от лесных пожаров по годам,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2018 г. – 0,8 млн. рублей, к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2024 г. </a:t>
              </a:r>
              <a:r>
                <a:rPr lang="ru-RU" dirty="0">
                  <a:effectLst/>
                </a:rPr>
                <a:t>до </a:t>
              </a:r>
              <a:r>
                <a:rPr lang="ru-RU" dirty="0" smtClean="0">
                  <a:effectLst/>
                </a:rPr>
                <a:t>0,3 млн. рублей</a:t>
              </a:r>
              <a:endParaRPr lang="ru-RU" dirty="0">
                <a:effectLst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A8B1243-6A8B-4B76-B6E8-DB1C3E13F731}"/>
                </a:ext>
              </a:extLst>
            </p:cNvPr>
            <p:cNvSpPr txBox="1"/>
            <p:nvPr/>
          </p:nvSpPr>
          <p:spPr>
            <a:xfrm>
              <a:off x="5178612" y="2284102"/>
              <a:ext cx="4462593" cy="3360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Увеличение площади лесовосстановления, 2018 г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. –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0 га, </a:t>
              </a:r>
            </a:p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к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2024 г. </a:t>
              </a:r>
              <a:r>
                <a:rPr lang="ru-RU" dirty="0">
                  <a:effectLst/>
                </a:rPr>
                <a:t>до </a:t>
              </a:r>
              <a:r>
                <a:rPr lang="ru-RU" dirty="0" smtClean="0">
                  <a:effectLst/>
                </a:rPr>
                <a:t>1400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га</a:t>
              </a:r>
              <a:endParaRPr lang="ru-RU" dirty="0">
                <a:effectLst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7795E120-0B88-44EE-B2CA-6A8391F87B0D}"/>
                </a:ext>
              </a:extLst>
            </p:cNvPr>
            <p:cNvSpPr/>
            <p:nvPr/>
          </p:nvSpPr>
          <p:spPr>
            <a:xfrm>
              <a:off x="4953000" y="632168"/>
              <a:ext cx="49530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ru-RU" sz="1500" b="1" dirty="0" smtClean="0"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2060"/>
                      </a:gs>
                    </a:gsLst>
                    <a:lin ang="5400000" scaled="1"/>
                    <a:tileRect/>
                  </a:gradFill>
                  <a:latin typeface="TT Commons Bold" panose="02000806030000020004" pitchFamily="2" charset="-52"/>
                  <a:cs typeface="Times New Roman" panose="02020603050405020304" pitchFamily="18" charset="0"/>
                </a:rPr>
                <a:t>Обеспечение пожарной безопасности в лесах</a:t>
              </a:r>
              <a:endParaRPr lang="ru-RU" sz="15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3E782C6-3BB8-4AEF-8E43-09DA0BEE6758}"/>
                </a:ext>
              </a:extLst>
            </p:cNvPr>
            <p:cNvSpPr/>
            <p:nvPr/>
          </p:nvSpPr>
          <p:spPr>
            <a:xfrm>
              <a:off x="464356" y="6436036"/>
              <a:ext cx="106636" cy="132708"/>
            </a:xfrm>
            <a:prstGeom prst="rect">
              <a:avLst/>
            </a:prstGeom>
            <a:solidFill>
              <a:srgbClr val="CA4F3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: скругленные верхние углы 58">
              <a:extLst>
                <a:ext uri="{FF2B5EF4-FFF2-40B4-BE49-F238E27FC236}">
                  <a16:creationId xmlns="" xmlns:a16="http://schemas.microsoft.com/office/drawing/2014/main" id="{1F75E4B5-346A-4666-8C83-C18E6E0962E2}"/>
                </a:ext>
              </a:extLst>
            </p:cNvPr>
            <p:cNvSpPr/>
            <p:nvPr/>
          </p:nvSpPr>
          <p:spPr>
            <a:xfrm>
              <a:off x="5178612" y="906368"/>
              <a:ext cx="4454907" cy="269555"/>
            </a:xfrm>
            <a:prstGeom prst="round2SameRect">
              <a:avLst>
                <a:gd name="adj1" fmla="val 21008"/>
                <a:gd name="adj2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Цель: обеспечение экологической обстановки субъекта</a:t>
              </a:r>
              <a:endParaRPr lang="ru-RU" sz="1600" b="1" dirty="0">
                <a:solidFill>
                  <a:srgbClr val="0070C0"/>
                </a:solidFill>
                <a:latin typeface="TT Commons DemiBold" panose="02000506030000020004" pitchFamily="2" charset="-52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2F75247D-1EB1-4784-8AE7-E42A579DA3DE}"/>
                </a:ext>
              </a:extLst>
            </p:cNvPr>
            <p:cNvSpPr/>
            <p:nvPr/>
          </p:nvSpPr>
          <p:spPr>
            <a:xfrm>
              <a:off x="5390063" y="6435889"/>
              <a:ext cx="106636" cy="132708"/>
            </a:xfrm>
            <a:prstGeom prst="rect">
              <a:avLst/>
            </a:prstGeom>
            <a:solidFill>
              <a:srgbClr val="357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Номер слайда 3">
              <a:extLst>
                <a:ext uri="{FF2B5EF4-FFF2-40B4-BE49-F238E27FC236}">
                  <a16:creationId xmlns="" xmlns:a16="http://schemas.microsoft.com/office/drawing/2014/main" id="{B8AA0682-64A4-4205-A870-7A2EAAC78A6C}"/>
                </a:ext>
              </a:extLst>
            </p:cNvPr>
            <p:cNvSpPr txBox="1">
              <a:spLocks/>
            </p:cNvSpPr>
            <p:nvPr/>
          </p:nvSpPr>
          <p:spPr>
            <a:xfrm>
              <a:off x="9486265" y="6525344"/>
              <a:ext cx="419735" cy="33265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975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smtClean="0">
                  <a:ln w="0">
                    <a:noFill/>
                  </a:ln>
                  <a:solidFill>
                    <a:srgbClr val="004070"/>
                  </a:solidFill>
                  <a:latin typeface="TT Commons DemiBold" panose="02000506030000020004" pitchFamily="2" charset="-52"/>
                </a:rPr>
                <a:t>31</a:t>
              </a:r>
              <a:endParaRPr lang="ru-RU" sz="1600" dirty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endParaRP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A0892BFF-2801-4BF1-820D-E10A4070AA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86265" y="6525344"/>
              <a:ext cx="1" cy="504056"/>
            </a:xfrm>
            <a:prstGeom prst="line">
              <a:avLst/>
            </a:prstGeom>
            <a:ln w="19050">
              <a:solidFill>
                <a:srgbClr val="00407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09" y="404664"/>
              <a:ext cx="370729" cy="370729"/>
            </a:xfrm>
            <a:prstGeom prst="rect">
              <a:avLst/>
            </a:prstGeom>
          </p:spPr>
        </p:pic>
        <p:sp>
          <p:nvSpPr>
            <p:cNvPr id="34" name="Прямоугольник: скругленные верхние углы 7">
              <a:extLst>
                <a:ext uri="{FF2B5EF4-FFF2-40B4-BE49-F238E27FC236}">
                  <a16:creationId xmlns="" xmlns:a16="http://schemas.microsoft.com/office/drawing/2014/main" id="{869F4FA0-1105-4F8B-BA91-6F0BA28AD9F0}"/>
                </a:ext>
              </a:extLst>
            </p:cNvPr>
            <p:cNvSpPr/>
            <p:nvPr/>
          </p:nvSpPr>
          <p:spPr>
            <a:xfrm>
              <a:off x="1074156" y="892195"/>
              <a:ext cx="2870732" cy="880621"/>
            </a:xfrm>
            <a:prstGeom prst="round2SameRect">
              <a:avLst>
                <a:gd name="adj1" fmla="val 37103"/>
                <a:gd name="adj2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Национальный проект</a:t>
              </a: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«Экология»</a:t>
              </a:r>
            </a:p>
          </p:txBody>
        </p:sp>
        <p:sp>
          <p:nvSpPr>
            <p:cNvPr id="36" name="Прямоугольник: скругленные верхние углы 7">
              <a:extLst>
                <a:ext uri="{FF2B5EF4-FFF2-40B4-BE49-F238E27FC236}">
                  <a16:creationId xmlns="" xmlns:a16="http://schemas.microsoft.com/office/drawing/2014/main" id="{869F4FA0-1105-4F8B-BA91-6F0BA28AD9F0}"/>
                </a:ext>
              </a:extLst>
            </p:cNvPr>
            <p:cNvSpPr/>
            <p:nvPr/>
          </p:nvSpPr>
          <p:spPr>
            <a:xfrm>
              <a:off x="1288357" y="2060848"/>
              <a:ext cx="2453890" cy="661443"/>
            </a:xfrm>
            <a:prstGeom prst="round2SameRect">
              <a:avLst>
                <a:gd name="adj1" fmla="val 37103"/>
                <a:gd name="adj2" fmla="val 0"/>
              </a:avLst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Региональный проект</a:t>
              </a:r>
              <a:endParaRPr lang="en-US" sz="1200" b="1" dirty="0">
                <a:solidFill>
                  <a:srgbClr val="0070C0"/>
                </a:solidFill>
                <a:latin typeface="TT Commons DemiBold" panose="02000506030000020004" pitchFamily="2" charset="-52"/>
              </a:endParaRPr>
            </a:p>
            <a:p>
              <a:pPr algn="ctr"/>
              <a:r>
                <a:rPr lang="ru-RU" sz="12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«Сохранение лесов </a:t>
              </a:r>
              <a:endParaRPr lang="ru-RU" sz="1200" b="1" dirty="0" smtClean="0">
                <a:solidFill>
                  <a:srgbClr val="0070C0"/>
                </a:solidFill>
                <a:latin typeface="TT Commons DemiBold" panose="02000506030000020004" pitchFamily="2" charset="-52"/>
              </a:endParaRPr>
            </a:p>
            <a:p>
              <a:pPr algn="ctr"/>
              <a:r>
                <a:rPr lang="ru-RU" sz="1200" b="1" dirty="0" smtClean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(</a:t>
              </a:r>
              <a:r>
                <a:rPr lang="ru-RU" sz="1200" b="1" dirty="0">
                  <a:solidFill>
                    <a:srgbClr val="0070C0"/>
                  </a:solidFill>
                  <a:latin typeface="TT Commons DemiBold" panose="02000506030000020004" pitchFamily="2" charset="-52"/>
                </a:rPr>
                <a:t>Чукотский автономный округ)»</a:t>
              </a:r>
            </a:p>
          </p:txBody>
        </p:sp>
        <p:sp>
          <p:nvSpPr>
            <p:cNvPr id="39" name="Стрелка вниз 24">
              <a:extLst>
                <a:ext uri="{FF2B5EF4-FFF2-40B4-BE49-F238E27FC236}">
                  <a16:creationId xmlns="" xmlns:a16="http://schemas.microsoft.com/office/drawing/2014/main" id="{51316D5E-A5C6-4475-A09D-1A49CD7F6EF3}"/>
                </a:ext>
              </a:extLst>
            </p:cNvPr>
            <p:cNvSpPr/>
            <p:nvPr/>
          </p:nvSpPr>
          <p:spPr>
            <a:xfrm>
              <a:off x="2319600" y="1770403"/>
              <a:ext cx="302737" cy="290445"/>
            </a:xfrm>
            <a:prstGeom prst="downArrow">
              <a:avLst>
                <a:gd name="adj1" fmla="val 66439"/>
                <a:gd name="adj2" fmla="val 6168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FA8B1243-6A8B-4B76-B6E8-DB1C3E13F731}"/>
                </a:ext>
              </a:extLst>
            </p:cNvPr>
            <p:cNvSpPr txBox="1"/>
            <p:nvPr/>
          </p:nvSpPr>
          <p:spPr>
            <a:xfrm>
              <a:off x="5162840" y="2649207"/>
              <a:ext cx="4454904" cy="3505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ru-RU" dirty="0">
                  <a:effectLst/>
                  <a:latin typeface="TT Commons Light" panose="02000506020000020004" pitchFamily="2" charset="-52"/>
                </a:rPr>
                <a:t>Снижение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площади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погибших лесных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насаждений,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 2018 г. –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1130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га, </a:t>
              </a:r>
              <a:endParaRPr lang="ru-RU" dirty="0" smtClean="0">
                <a:effectLst/>
                <a:latin typeface="TT Commons Light" panose="02000506020000020004" pitchFamily="2" charset="-52"/>
              </a:endParaRPr>
            </a:p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к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2024 г. </a:t>
              </a:r>
              <a:r>
                <a:rPr lang="ru-RU" dirty="0">
                  <a:effectLst/>
                </a:rPr>
                <a:t>до </a:t>
              </a:r>
              <a:r>
                <a:rPr lang="ru-RU" dirty="0" smtClean="0">
                  <a:effectLst/>
                </a:rPr>
                <a:t>660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 га  </a:t>
              </a:r>
              <a:endParaRPr lang="ru-RU" dirty="0">
                <a:effectLst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A8B1243-6A8B-4B76-B6E8-DB1C3E13F731}"/>
                </a:ext>
              </a:extLst>
            </p:cNvPr>
            <p:cNvSpPr txBox="1"/>
            <p:nvPr/>
          </p:nvSpPr>
          <p:spPr>
            <a:xfrm>
              <a:off x="5162840" y="3033083"/>
              <a:ext cx="4454904" cy="5434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ru-RU" dirty="0">
                  <a:effectLst/>
                  <a:latin typeface="TT Commons Light" panose="02000506020000020004" pitchFamily="2" charset="-52"/>
                </a:rPr>
                <a:t>Оснащение ГАУ ЧАО «База авиационной охраны лесов» специализированной лесопожарной техникой и оборудованием, </a:t>
              </a:r>
              <a:endParaRPr lang="ru-RU" dirty="0" smtClean="0">
                <a:effectLst/>
                <a:latin typeface="TT Commons Light" panose="02000506020000020004" pitchFamily="2" charset="-52"/>
              </a:endParaRPr>
            </a:p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к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2024 г. до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100% (</a:t>
              </a:r>
              <a:r>
                <a:rPr lang="ru-RU" dirty="0">
                  <a:effectLst/>
                </a:rPr>
                <a:t>21,3 млрд. рублей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)</a:t>
              </a:r>
              <a:endParaRPr lang="ru-RU" dirty="0">
                <a:effectLst/>
                <a:latin typeface="TT Commons Light" panose="02000506020000020004" pitchFamily="2" charset="-52"/>
              </a:endParaRPr>
            </a:p>
          </p:txBody>
        </p:sp>
        <p:pic>
          <p:nvPicPr>
            <p:cNvPr id="49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" t="9548" r="-62" b="13246"/>
            <a:stretch/>
          </p:blipFill>
          <p:spPr bwMode="auto">
            <a:xfrm>
              <a:off x="1074155" y="2775208"/>
              <a:ext cx="2870079" cy="16619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7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A8B1243-6A8B-4B76-B6E8-DB1C3E13F731}"/>
                </a:ext>
              </a:extLst>
            </p:cNvPr>
            <p:cNvSpPr txBox="1"/>
            <p:nvPr/>
          </p:nvSpPr>
          <p:spPr>
            <a:xfrm>
              <a:off x="5162840" y="3728467"/>
              <a:ext cx="4454904" cy="12847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285748" indent="-285748" algn="just">
                <a:buFont typeface="Arial" panose="020B0604020202020204" pitchFamily="34" charset="0"/>
                <a:buChar char="•"/>
                <a:defRPr sz="120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T Commons Medium" panose="02000806030000020004" pitchFamily="2" charset="-5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ru-RU" b="1" dirty="0" smtClean="0">
                  <a:effectLst/>
                  <a:latin typeface="TT Commons Light" panose="02000506020000020004" pitchFamily="2" charset="-52"/>
                </a:rPr>
                <a:t>Причины высокой горимости 2019 года:</a:t>
              </a:r>
            </a:p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- значительное удаление 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от места дислокации сил и средств </a:t>
              </a:r>
              <a:endParaRPr lang="ru-RU" dirty="0" smtClean="0">
                <a:effectLst/>
                <a:latin typeface="TT Commons Light" panose="02000506020000020004" pitchFamily="2" charset="-52"/>
              </a:endParaRPr>
            </a:p>
            <a:p>
              <a:pPr marL="0" indent="0">
                <a:buNone/>
              </a:pPr>
              <a:r>
                <a:rPr lang="ru-RU" dirty="0" smtClean="0">
                  <a:effectLst/>
                  <a:latin typeface="TT Commons Light" panose="02000506020000020004" pitchFamily="2" charset="-52"/>
                </a:rPr>
                <a:t>(</a:t>
              </a:r>
              <a:r>
                <a:rPr lang="ru-RU" dirty="0">
                  <a:effectLst/>
                  <a:latin typeface="TT Commons Light" panose="02000506020000020004" pitchFamily="2" charset="-52"/>
                </a:rPr>
                <a:t>в среднем более 164 км от мест дислокации в с. Марково и г. Билибино);</a:t>
              </a:r>
            </a:p>
            <a:p>
              <a:pPr marL="0" indent="0">
                <a:buNone/>
              </a:pPr>
              <a:r>
                <a:rPr lang="ru-RU" dirty="0">
                  <a:effectLst/>
                  <a:latin typeface="TT Commons Light" panose="02000506020000020004" pitchFamily="2" charset="-52"/>
                </a:rPr>
                <a:t>- горная местность (отсутствие рядом с пожарами источников воды) и погодные условия (высокие температуры и ветреная погода);</a:t>
              </a:r>
            </a:p>
            <a:p>
              <a:pPr marL="0" indent="0">
                <a:buNone/>
              </a:pPr>
              <a:r>
                <a:rPr lang="ru-RU" dirty="0">
                  <a:effectLst/>
                  <a:latin typeface="TT Commons Light" panose="02000506020000020004" pitchFamily="2" charset="-52"/>
                </a:rPr>
                <a:t>- возникновение лесных пожаров в зоне контроля по которым приняты решения о прекращении работ по </a:t>
              </a:r>
              <a:r>
                <a:rPr lang="ru-RU" dirty="0" smtClean="0">
                  <a:effectLst/>
                  <a:latin typeface="TT Commons Light" panose="02000506020000020004" pitchFamily="2" charset="-52"/>
                </a:rPr>
                <a:t>тушению.</a:t>
              </a:r>
              <a:endParaRPr lang="ru-RU" dirty="0">
                <a:effectLst/>
                <a:latin typeface="TT Commons Light" panose="02000506020000020004" pitchFamily="2" charset="-52"/>
              </a:endParaRPr>
            </a:p>
          </p:txBody>
        </p:sp>
        <p:graphicFrame>
          <p:nvGraphicFramePr>
            <p:cNvPr id="35" name="Диаграмма 34">
              <a:extLst>
                <a:ext uri="{FF2B5EF4-FFF2-40B4-BE49-F238E27FC236}">
                  <a16:creationId xmlns="" xmlns:a16="http://schemas.microsoft.com/office/drawing/2014/main" id="{43E84A0B-479E-4229-A8EF-1B0A67D5DA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6912899"/>
                </p:ext>
              </p:extLst>
            </p:nvPr>
          </p:nvGraphicFramePr>
          <p:xfrm>
            <a:off x="271048" y="4293096"/>
            <a:ext cx="4672921" cy="2564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7" name="Диаграмма 36">
              <a:extLst>
                <a:ext uri="{FF2B5EF4-FFF2-40B4-BE49-F238E27FC236}">
                  <a16:creationId xmlns="" xmlns:a16="http://schemas.microsoft.com/office/drawing/2014/main" id="{43E84A0B-479E-4229-A8EF-1B0A67D5DA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1188426"/>
                </p:ext>
              </p:extLst>
            </p:nvPr>
          </p:nvGraphicFramePr>
          <p:xfrm>
            <a:off x="5169024" y="4533489"/>
            <a:ext cx="4593020" cy="23245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775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C1A1313-62BD-4071-8855-9A7D8422E067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Коренные малочисленные народы Чукотки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4F88F10-DB9F-48D0-A08E-7FE9599AA707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D73EC88-E63E-4937-A122-3F02AB53AE2F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99ECAA9A-3734-41F3-A1D2-585B7CA75C83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875EC3FC-ED9D-44B9-919E-16141FB80161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4E797673-75D4-45E1-B23E-2ABCF4B3C78D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3" name="Объект 5">
            <a:extLst>
              <a:ext uri="{FF2B5EF4-FFF2-40B4-BE49-F238E27FC236}">
                <a16:creationId xmlns:a16="http://schemas.microsoft.com/office/drawing/2014/main" xmlns="" id="{9825BA8F-52A1-4532-8055-2AD1BCC60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77408"/>
              </p:ext>
            </p:extLst>
          </p:nvPr>
        </p:nvGraphicFramePr>
        <p:xfrm>
          <a:off x="6191657" y="1138068"/>
          <a:ext cx="3513871" cy="179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Текст 3">
            <a:extLst>
              <a:ext uri="{FF2B5EF4-FFF2-40B4-BE49-F238E27FC236}">
                <a16:creationId xmlns:a16="http://schemas.microsoft.com/office/drawing/2014/main" xmlns="" id="{39BF8134-CFA6-4D7A-A95D-908F02E61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052737"/>
            <a:ext cx="5915000" cy="28803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9D0825C3-5BDD-4257-933E-D7F1B0364366}"/>
              </a:ext>
            </a:extLst>
          </p:cNvPr>
          <p:cNvSpPr txBox="1">
            <a:spLocks/>
          </p:cNvSpPr>
          <p:nvPr/>
        </p:nvSpPr>
        <p:spPr>
          <a:xfrm>
            <a:off x="6753199" y="3064151"/>
            <a:ext cx="2592288" cy="348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4C276D9A-765C-4C3A-A13F-2442B83D2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13277"/>
              </p:ext>
            </p:extLst>
          </p:nvPr>
        </p:nvGraphicFramePr>
        <p:xfrm>
          <a:off x="186806" y="1215551"/>
          <a:ext cx="5774306" cy="1709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8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7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T Commons Medium" panose="02000806030000020004" pitchFamily="2" charset="-52"/>
                        </a:rPr>
                        <a:t>Традиционные виды хозяйственной деятельности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86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T Commons Medium" panose="02000806030000020004" pitchFamily="2" charset="-52"/>
                        </a:rPr>
                        <a:t>Оленеводство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Занято в отрасли –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991 чел.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МУПах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, 20  - в КФХ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Объем господдержки –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1 206 млн.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Оленеводов –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661 чел.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Средняя з/п  -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49 681,2 руб.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Закуплено 13 ед. спецтехники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В летний период  работал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131 школьник    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T Commons Medium" panose="02000806030000020004" pitchFamily="2" charset="-52"/>
                        </a:rPr>
                        <a:t>Морзверобойный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T Commons Medium" panose="02000806030000020004" pitchFamily="2" charset="-52"/>
                        </a:rPr>
                        <a:t> промысел</a:t>
                      </a:r>
                    </a:p>
                    <a:p>
                      <a:pPr algn="ctr"/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Занято в отрасли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304 чел  </a:t>
                      </a:r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в 9 общинах </a:t>
                      </a:r>
                    </a:p>
                    <a:p>
                      <a:pPr algn="ctr"/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Объем господдержки –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270,8 млн. </a:t>
                      </a:r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руб.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Охотников  -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233 чел.</a:t>
                      </a:r>
                    </a:p>
                    <a:p>
                      <a:pPr marL="0" algn="ctr" defTabSz="742950" rtl="0" eaLnBrk="1" latinLnBrk="0" hangingPunct="1"/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Средняя з/п  -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39 892,2 руб.</a:t>
                      </a:r>
                    </a:p>
                    <a:p>
                      <a:pPr algn="ctr"/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Закуплено 12 лодочных моторов</a:t>
                      </a:r>
                    </a:p>
                    <a:p>
                      <a:pPr algn="ctr"/>
                      <a:r>
                        <a:rPr lang="ru-RU" sz="1000" dirty="0">
                          <a:latin typeface="TT Commons Light" panose="02000506020000020004" pitchFamily="2" charset="-52"/>
                        </a:rPr>
                        <a:t>В летний период  работало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96 школьников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0B78D1E1-5EB9-40EB-9E62-05EDBB73D74A}"/>
              </a:ext>
            </a:extLst>
          </p:cNvPr>
          <p:cNvSpPr txBox="1">
            <a:spLocks/>
          </p:cNvSpPr>
          <p:nvPr/>
        </p:nvSpPr>
        <p:spPr>
          <a:xfrm>
            <a:off x="5097016" y="2970480"/>
            <a:ext cx="4608511" cy="36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lang="ru-RU" sz="1200" b="1" i="0" u="none" strike="noStrike" kern="1200" baseline="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defRPr>
            </a:pPr>
            <a:r>
              <a:rPr lang="ru-RU" sz="1200" b="0" dirty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rPr>
              <a:t>Поддержка многодетных семей оленеводов и </a:t>
            </a:r>
            <a:r>
              <a:rPr lang="ru-RU" sz="1200" b="0" dirty="0" err="1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rPr>
              <a:t>морзверобоев</a:t>
            </a:r>
            <a:endParaRPr lang="ru-RU" sz="1200" b="0" dirty="0">
              <a:solidFill>
                <a:srgbClr val="0070C0"/>
              </a:solidFill>
              <a:latin typeface="TT Commons Medium" panose="02000806030000020004" pitchFamily="2" charset="-52"/>
              <a:ea typeface="+mn-ea"/>
              <a:cs typeface="Times New Roman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0A33D67A-AAAF-4ACD-9A2E-04088CEC61B1}"/>
              </a:ext>
            </a:extLst>
          </p:cNvPr>
          <p:cNvGrpSpPr/>
          <p:nvPr/>
        </p:nvGrpSpPr>
        <p:grpSpPr>
          <a:xfrm>
            <a:off x="-4616" y="4373021"/>
            <a:ext cx="4039507" cy="2327242"/>
            <a:chOff x="389385" y="3536263"/>
            <a:chExt cx="5871309" cy="2689541"/>
          </a:xfrm>
        </p:grpSpPr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xmlns="" id="{3FD3A308-4F86-4AED-8BCF-87D8629B5A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2384238"/>
                </p:ext>
              </p:extLst>
            </p:nvPr>
          </p:nvGraphicFramePr>
          <p:xfrm>
            <a:off x="389385" y="3536263"/>
            <a:ext cx="3986951" cy="26895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Заголовок 1">
              <a:extLst>
                <a:ext uri="{FF2B5EF4-FFF2-40B4-BE49-F238E27FC236}">
                  <a16:creationId xmlns:a16="http://schemas.microsoft.com/office/drawing/2014/main" xmlns="" id="{CC42DE34-6D3B-42E7-A12B-4707D32EA408}"/>
                </a:ext>
              </a:extLst>
            </p:cNvPr>
            <p:cNvSpPr txBox="1">
              <a:spLocks/>
            </p:cNvSpPr>
            <p:nvPr/>
          </p:nvSpPr>
          <p:spPr>
            <a:xfrm>
              <a:off x="3799096" y="5600682"/>
              <a:ext cx="2461598" cy="2880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b="0" dirty="0">
                  <a:solidFill>
                    <a:schemeClr val="tx2">
                      <a:lumMod val="75000"/>
                    </a:schemeClr>
                  </a:solidFill>
                  <a:latin typeface="TT Commons" panose="02000506030000020004" pitchFamily="2" charset="-52"/>
                </a:rPr>
                <a:t>47 человек в 2018 году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E26E434-5596-4A83-9662-7C3855C7353F}"/>
              </a:ext>
            </a:extLst>
          </p:cNvPr>
          <p:cNvGrpSpPr/>
          <p:nvPr/>
        </p:nvGrpSpPr>
        <p:grpSpPr>
          <a:xfrm>
            <a:off x="1440171" y="3630115"/>
            <a:ext cx="3846036" cy="2280338"/>
            <a:chOff x="-1744171" y="2417191"/>
            <a:chExt cx="4551808" cy="2778707"/>
          </a:xfrm>
        </p:grpSpPr>
        <p:graphicFrame>
          <p:nvGraphicFramePr>
            <p:cNvPr id="42" name="Диаграмма 41">
              <a:extLst>
                <a:ext uri="{FF2B5EF4-FFF2-40B4-BE49-F238E27FC236}">
                  <a16:creationId xmlns:a16="http://schemas.microsoft.com/office/drawing/2014/main" xmlns="" id="{6A598EF7-9C83-4F51-8BA4-97686CCA4F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98443082"/>
                </p:ext>
              </p:extLst>
            </p:nvPr>
          </p:nvGraphicFramePr>
          <p:xfrm>
            <a:off x="-1323464" y="2417191"/>
            <a:ext cx="4131101" cy="2778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Заголовок 1">
              <a:extLst>
                <a:ext uri="{FF2B5EF4-FFF2-40B4-BE49-F238E27FC236}">
                  <a16:creationId xmlns:a16="http://schemas.microsoft.com/office/drawing/2014/main" xmlns="" id="{CDB04E62-0E46-4DB2-B239-22AFF032D71B}"/>
                </a:ext>
              </a:extLst>
            </p:cNvPr>
            <p:cNvSpPr txBox="1">
              <a:spLocks/>
            </p:cNvSpPr>
            <p:nvPr/>
          </p:nvSpPr>
          <p:spPr>
            <a:xfrm>
              <a:off x="-1744171" y="2667779"/>
              <a:ext cx="2243491" cy="2880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b="0" dirty="0">
                  <a:solidFill>
                    <a:schemeClr val="tx2">
                      <a:lumMod val="75000"/>
                    </a:schemeClr>
                  </a:solidFill>
                  <a:latin typeface="TT Commons" panose="02000506030000020004" pitchFamily="2" charset="-52"/>
                </a:rPr>
                <a:t>44 </a:t>
              </a:r>
              <a:r>
                <a:rPr lang="ru-RU" sz="1000" b="0" dirty="0">
                  <a:solidFill>
                    <a:srgbClr val="002060"/>
                  </a:solidFill>
                  <a:latin typeface="TT Commons" panose="02000506030000020004" pitchFamily="2" charset="-52"/>
                  <a:ea typeface="+mn-ea"/>
                  <a:cs typeface="+mn-cs"/>
                </a:rPr>
                <a:t>человека</a:t>
              </a:r>
              <a:r>
                <a:rPr lang="ru-RU" sz="1200" b="0" dirty="0">
                  <a:solidFill>
                    <a:schemeClr val="tx2">
                      <a:lumMod val="75000"/>
                    </a:schemeClr>
                  </a:solidFill>
                  <a:latin typeface="TT Commons" panose="02000506030000020004" pitchFamily="2" charset="-52"/>
                </a:rPr>
                <a:t> в 2019 году</a:t>
              </a:r>
            </a:p>
          </p:txBody>
        </p:sp>
      </p:grp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xmlns="" id="{B6E59966-D028-4A1D-8F55-22A3DD5DC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29338"/>
              </p:ext>
            </p:extLst>
          </p:nvPr>
        </p:nvGraphicFramePr>
        <p:xfrm>
          <a:off x="5373830" y="3356992"/>
          <a:ext cx="4115673" cy="1857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7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T Commons Medium" panose="02000806030000020004" pitchFamily="2" charset="-52"/>
                        </a:rPr>
                        <a:t>Район</a:t>
                      </a:r>
                      <a:endParaRPr lang="ru-RU" sz="1400" b="0" dirty="0">
                        <a:effectLst/>
                        <a:latin typeface="TT Commons Medium" panose="0200080603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T Commons Medium" panose="02000806030000020004" pitchFamily="2" charset="-52"/>
                        </a:rPr>
                        <a:t>2018</a:t>
                      </a:r>
                      <a:endParaRPr lang="ru-RU" sz="1400" b="0" dirty="0">
                        <a:effectLst/>
                        <a:latin typeface="TT Commons Medium" panose="0200080603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T Commons Medium" panose="02000806030000020004" pitchFamily="2" charset="-52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Анадырский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 район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20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13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T Commons" panose="0200050603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Билибинский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 район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779"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Иультинский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Провиденский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 район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Чаунский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 район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Чукотский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 район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</a:rPr>
                        <a:t>Всего: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T Commons Medium" panose="02000806030000020004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3FEB6A65-F8EF-4D57-9AE4-8BBBA1F415BA}"/>
              </a:ext>
            </a:extLst>
          </p:cNvPr>
          <p:cNvSpPr txBox="1">
            <a:spLocks/>
          </p:cNvSpPr>
          <p:nvPr/>
        </p:nvSpPr>
        <p:spPr>
          <a:xfrm>
            <a:off x="583032" y="3013363"/>
            <a:ext cx="4310811" cy="493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lang="ru-RU" sz="1200" b="1" i="0" u="none" strike="noStrike" kern="1200" baseline="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defRPr>
            </a:pPr>
            <a:r>
              <a:rPr lang="ru-RU" sz="1200" b="0" dirty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rPr>
              <a:t>Оздоровление оленеводов и </a:t>
            </a:r>
            <a:r>
              <a:rPr lang="ru-RU" sz="1200" b="0" dirty="0" err="1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rPr>
              <a:t>морзверобоев</a:t>
            </a:r>
            <a:r>
              <a:rPr lang="ru-RU" sz="1200" b="0" dirty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rPr>
              <a:t> </a:t>
            </a:r>
          </a:p>
          <a:p>
            <a:pPr algn="ctr">
              <a:defRPr lang="ru-RU" sz="1200" b="1" i="0" u="none" strike="noStrike" kern="1200" baseline="0" dirty="0" smtClean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defRPr>
            </a:pPr>
            <a:r>
              <a:rPr lang="ru-RU" sz="1200" b="0" dirty="0">
                <a:solidFill>
                  <a:srgbClr val="0070C0"/>
                </a:solidFill>
                <a:latin typeface="TT Commons Medium" panose="02000806030000020004" pitchFamily="2" charset="-52"/>
                <a:ea typeface="+mn-ea"/>
                <a:cs typeface="Times New Roman"/>
              </a:rPr>
              <a:t>в санаториях  Магаданской области</a:t>
            </a: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xmlns="" id="{873F6FF0-0B65-4A28-B288-A211B97F9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973416"/>
              </p:ext>
            </p:extLst>
          </p:nvPr>
        </p:nvGraphicFramePr>
        <p:xfrm>
          <a:off x="4871323" y="5157192"/>
          <a:ext cx="4906213" cy="165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xmlns="" id="{374F8A8B-DF1D-4395-821A-49DEDEDBDCFF}"/>
              </a:ext>
            </a:extLst>
          </p:cNvPr>
          <p:cNvSpPr txBox="1">
            <a:spLocks/>
          </p:cNvSpPr>
          <p:nvPr/>
        </p:nvSpPr>
        <p:spPr>
          <a:xfrm>
            <a:off x="9488366" y="6525344"/>
            <a:ext cx="456786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32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07C02620-2830-47C7-A5D9-2DDCAF37366C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0C8B5E0-9F26-4726-A10F-50BCA1EAE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0" y="314970"/>
            <a:ext cx="559127" cy="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7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8714750"/>
              </p:ext>
            </p:extLst>
          </p:nvPr>
        </p:nvGraphicFramePr>
        <p:xfrm>
          <a:off x="356229" y="1285708"/>
          <a:ext cx="91935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2560" y="107560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ТОП-5</a:t>
            </a:r>
            <a:r>
              <a:rPr lang="ru-RU" sz="20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Light" panose="02000506020000020004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показателей</a:t>
            </a:r>
          </a:p>
          <a:p>
            <a:r>
              <a:rPr lang="ru-RU" sz="20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Light" panose="02000506020000020004" pitchFamily="2" charset="-52"/>
                <a:cs typeface="Times New Roman" panose="02020603050405020304" pitchFamily="18" charset="0"/>
              </a:rPr>
              <a:t>социально-экономического развития округа</a:t>
            </a:r>
          </a:p>
          <a:p>
            <a:r>
              <a:rPr lang="ru-RU" sz="20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Light" panose="02000506020000020004" pitchFamily="2" charset="-52"/>
                <a:cs typeface="Times New Roman" panose="02020603050405020304" pitchFamily="18" charset="0"/>
              </a:rPr>
              <a:t>значения которых выше среднероссийских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192688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Роль Чукотки в экономике </a:t>
            </a:r>
            <a:r>
              <a:rPr lang="ru-RU" sz="2200" b="1" dirty="0" smtClean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России</a:t>
            </a:r>
            <a:endParaRPr lang="ru-RU" sz="2200" b="1" dirty="0">
              <a:gradFill flip="none" rotWithShape="1">
                <a:gsLst>
                  <a:gs pos="0">
                    <a:srgbClr val="0070C0"/>
                  </a:gs>
                  <a:gs pos="48000">
                    <a:srgbClr val="0070C0">
                      <a:lumMod val="96000"/>
                      <a:lumOff val="4000"/>
                    </a:srgbClr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latin typeface="TT Commons Bold" panose="02000806030000020004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3C8BCDB-5FE3-47B2-B731-26C3E56D2AF9}"/>
              </a:ext>
            </a:extLst>
          </p:cNvPr>
          <p:cNvSpPr/>
          <p:nvPr/>
        </p:nvSpPr>
        <p:spPr>
          <a:xfrm>
            <a:off x="0" y="772705"/>
            <a:ext cx="517674" cy="15025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8D5F336D-2EBC-4D29-A2A3-EA2C09D280A3}"/>
              </a:ext>
            </a:extLst>
          </p:cNvPr>
          <p:cNvSpPr/>
          <p:nvPr/>
        </p:nvSpPr>
        <p:spPr>
          <a:xfrm>
            <a:off x="186805" y="260648"/>
            <a:ext cx="661739" cy="66114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A9266238-CB60-4BC8-999B-D4C5C0C1561A}"/>
              </a:ext>
            </a:extLst>
          </p:cNvPr>
          <p:cNvSpPr/>
          <p:nvPr/>
        </p:nvSpPr>
        <p:spPr>
          <a:xfrm>
            <a:off x="220264" y="293809"/>
            <a:ext cx="594822" cy="594821"/>
          </a:xfrm>
          <a:prstGeom prst="ellipse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37056"/>
            <a:ext cx="348250" cy="348250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="" xmlns:a16="http://schemas.microsoft.com/office/drawing/2014/main" id="{B8E70C20-CD1B-452D-9566-0851E0D73E02}"/>
              </a:ext>
            </a:extLst>
          </p:cNvPr>
          <p:cNvSpPr txBox="1">
            <a:spLocks/>
          </p:cNvSpPr>
          <p:nvPr/>
        </p:nvSpPr>
        <p:spPr>
          <a:xfrm>
            <a:off x="9530528" y="6525344"/>
            <a:ext cx="375471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4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71176A0-E285-43AD-9786-525A88034DCB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336704" cy="13681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70C1"/>
                </a:solidFill>
                <a:latin typeface="TT Commons Bold" panose="02000806030000020004" pitchFamily="2" charset="-52"/>
              </a:rPr>
              <a:t>Основные показатели развития экономики</a:t>
            </a:r>
            <a:r>
              <a:rPr lang="en-US" sz="2200" b="1" dirty="0">
                <a:solidFill>
                  <a:srgbClr val="0070C1"/>
                </a:solidFill>
                <a:latin typeface="TT Commons Bold" panose="02000806030000020004" pitchFamily="2" charset="-52"/>
              </a:rPr>
              <a:t> </a:t>
            </a:r>
            <a:r>
              <a:rPr lang="ru-RU" sz="2200" b="1" dirty="0">
                <a:solidFill>
                  <a:srgbClr val="0070C1"/>
                </a:solidFill>
                <a:latin typeface="TT Commons Bold" panose="02000806030000020004" pitchFamily="2" charset="-52"/>
              </a:rPr>
              <a:t>округа</a:t>
            </a:r>
            <a:r>
              <a:rPr lang="en-US" sz="2200" b="1" dirty="0">
                <a:solidFill>
                  <a:srgbClr val="0070C1"/>
                </a:solidFill>
                <a:latin typeface="TT Commons Bold" panose="02000806030000020004" pitchFamily="2" charset="-52"/>
              </a:rPr>
              <a:t> </a:t>
            </a:r>
            <a:r>
              <a:rPr lang="ru-RU" sz="2200" b="1" dirty="0">
                <a:solidFill>
                  <a:srgbClr val="0070C1"/>
                </a:solidFill>
                <a:latin typeface="TT Commons Bold" panose="02000806030000020004" pitchFamily="2" charset="-52"/>
              </a:rPr>
              <a:t>в сравнении со среднероссийскими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94574"/>
              </p:ext>
            </p:extLst>
          </p:nvPr>
        </p:nvGraphicFramePr>
        <p:xfrm>
          <a:off x="501295" y="1268758"/>
          <a:ext cx="8916201" cy="51302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11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6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200" b="0" u="none" strike="noStrike" dirty="0">
                          <a:effectLst/>
                          <a:latin typeface="TT Commons DemiBold" panose="02000506030000020004" pitchFamily="2" charset="-52"/>
                        </a:rPr>
                        <a:t>Показатель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TT Commons DemiBold" panose="020005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u="none" strike="noStrike" kern="1200" dirty="0">
                          <a:effectLst/>
                          <a:latin typeface="TT Commons DemiBold" panose="02000506030000020004" pitchFamily="2" charset="-52"/>
                        </a:rPr>
                        <a:t>Россия</a:t>
                      </a:r>
                      <a:endParaRPr lang="ru-RU" sz="20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DemiBold" panose="020005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u="none" strike="noStrike" kern="1200" dirty="0">
                          <a:effectLst/>
                          <a:latin typeface="TT Commons DemiBold" panose="02000506030000020004" pitchFamily="2" charset="-52"/>
                        </a:rPr>
                        <a:t> Чукотский АО</a:t>
                      </a:r>
                      <a:endParaRPr lang="ru-RU" sz="20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DemiBold" panose="020005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</a:rPr>
                        <a:t>2018 г.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</a:rPr>
                        <a:t>2019 г</a:t>
                      </a:r>
                      <a:r>
                        <a:rPr lang="ru-RU" sz="160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</a:rPr>
                        <a:t>.</a:t>
                      </a:r>
                      <a:endParaRPr lang="ru-RU" sz="10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</a:rPr>
                        <a:t>2018 г.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</a:rPr>
                        <a:t>2019 г</a:t>
                      </a:r>
                      <a:r>
                        <a:rPr lang="ru-RU" sz="160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T Commons Medium" panose="02000806030000020004" pitchFamily="2" charset="-52"/>
                        </a:rPr>
                        <a:t>.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08">
                <a:tc>
                  <a:txBody>
                    <a:bodyPr/>
                    <a:lstStyle/>
                    <a:p>
                      <a:pPr marL="176213" indent="0"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Объем ВВП/ ВРП на душу населения,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578,7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738,5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1 578,5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684,7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Индекс физического объема ВВП/ВРП,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" panose="02000506030000020004" pitchFamily="2" charset="-52"/>
                        </a:rPr>
                        <a:t>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 к предыдущему году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102,8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101,3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103,5 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102,6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342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Индекс промышленного производства,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 к предыдущему году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102,9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102,3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3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,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266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Объем инвестиций в основной капитал на одного жителя,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тыс. руб.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121,11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131,6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351,1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5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16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,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719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Индекс физического объема инвестиций в основной 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капитал,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к предыдущему году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105,4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101,7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135,7</a:t>
                      </a: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141,9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Индекс потребительских цен, 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104,26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103,04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104,9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103,8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266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Среднедушевые денежные доходы населения,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руб. в месяц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33 </a:t>
                      </a:r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178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35 188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78 812 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 8</a:t>
                      </a:r>
                      <a:r>
                        <a:rPr lang="en-US" sz="14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34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719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Реальные располагаемые денежные доходы населения, </a:t>
                      </a:r>
                    </a:p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 к предыдущему году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100,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104,0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266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Средняя начисленная заработная плата,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руб.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43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724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47 468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98 864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106 846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159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Реальная заработная плата,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 к предыдущему году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108,5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102,9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102,8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641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Уровень зарегистрированной безработицы,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0,9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х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176213" indent="0" algn="l" defTabSz="742950" rtl="0" eaLnBrk="1" fontAlgn="b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  <a:ea typeface="+mn-ea"/>
                          <a:cs typeface="+mn-cs"/>
                        </a:rPr>
                        <a:t>Уровень безработицы по методологии МОТ (в среднем за год), </a:t>
                      </a:r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T Commons Light" panose="02000506020000020004" pitchFamily="2" charset="-52"/>
                        </a:rPr>
                        <a:t>%</a:t>
                      </a:r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T Commons Light" panose="02000506020000020004" pitchFamily="2" charset="-52"/>
                        <a:ea typeface="+mn-ea"/>
                        <a:cs typeface="+mn-cs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5,6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3,1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T Commons Medium" panose="02000806030000020004" pitchFamily="2" charset="-52"/>
                        </a:rPr>
                        <a:t>2,7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T Commons Medium" panose="02000806030000020004" pitchFamily="2" charset="-52"/>
                      </a:endParaRPr>
                    </a:p>
                  </a:txBody>
                  <a:tcPr marL="8229" marR="8229" marT="822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7" y="364451"/>
            <a:ext cx="391673" cy="391673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CB4ED93A-8751-496B-9F41-37EF74534EA9}"/>
              </a:ext>
            </a:extLst>
          </p:cNvPr>
          <p:cNvSpPr txBox="1">
            <a:spLocks/>
          </p:cNvSpPr>
          <p:nvPr/>
        </p:nvSpPr>
        <p:spPr>
          <a:xfrm>
            <a:off x="9530528" y="6525344"/>
            <a:ext cx="375471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5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B7235A22-E960-4A21-8194-676D239D3FE5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4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336704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Валовый региональный продукт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654877" y="1012086"/>
            <a:ext cx="459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Структура ВРП за 2019 год, %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64968" y="1623137"/>
            <a:ext cx="4176464" cy="521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T Commons" panose="02000506030000020004" pitchFamily="2" charset="-52"/>
              </a:rPr>
              <a:t>Добыча</a:t>
            </a:r>
            <a:r>
              <a:rPr lang="ru-RU" sz="1600" dirty="0">
                <a:solidFill>
                  <a:srgbClr val="002060"/>
                </a:solidFill>
                <a:latin typeface="TT Commons Medium" panose="02000806030000020004" pitchFamily="2" charset="-52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T Commons" panose="02000506030000020004" pitchFamily="2" charset="-52"/>
              </a:rPr>
              <a:t>полезных ископаемых — 43%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64968" y="2415030"/>
            <a:ext cx="3600400" cy="521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T Commons" panose="02000506030000020004" pitchFamily="2" charset="-52"/>
              </a:rPr>
              <a:t>Энергетика — 13%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64967" y="3201018"/>
            <a:ext cx="3600401" cy="521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T Commons" panose="02000506030000020004" pitchFamily="2" charset="-52"/>
              </a:rPr>
              <a:t>Строительство — 12%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64967" y="3986833"/>
            <a:ext cx="3600401" cy="6942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T Commons" panose="02000506030000020004" pitchFamily="2" charset="-52"/>
              </a:rPr>
              <a:t>Государственное управление и обеспечение военной безопасности — 10%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64967" y="4957541"/>
            <a:ext cx="3600401" cy="521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T Commons" panose="02000506030000020004" pitchFamily="2" charset="-52"/>
              </a:rPr>
              <a:t>Транспортировка и хранение — 4%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64966" y="5743355"/>
            <a:ext cx="3600402" cy="5217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4472C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T Commons" panose="02000506030000020004" pitchFamily="2" charset="-52"/>
              </a:rPr>
              <a:t>Прочие — 18%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932" y="424646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1"/>
                </a:solidFill>
                <a:latin typeface="TT Commons Bold" panose="02000806030000020004" pitchFamily="2" charset="-52"/>
              </a:rPr>
              <a:t>ВРП</a:t>
            </a:r>
            <a:endParaRPr lang="ru-RU" dirty="0">
              <a:solidFill>
                <a:srgbClr val="0070C1"/>
              </a:solidFill>
            </a:endParaRPr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xmlns="" id="{FFC28F7E-B6FE-4B56-8D08-9051AF446ABA}"/>
              </a:ext>
            </a:extLst>
          </p:cNvPr>
          <p:cNvSpPr txBox="1">
            <a:spLocks/>
          </p:cNvSpPr>
          <p:nvPr/>
        </p:nvSpPr>
        <p:spPr>
          <a:xfrm>
            <a:off x="9530528" y="6525344"/>
            <a:ext cx="375471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6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5849151-E52D-4E45-BF61-772B79D279F8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авая фигурная скобка 1"/>
          <p:cNvSpPr/>
          <p:nvPr/>
        </p:nvSpPr>
        <p:spPr>
          <a:xfrm>
            <a:off x="8265369" y="2492896"/>
            <a:ext cx="288031" cy="3772247"/>
          </a:xfrm>
          <a:prstGeom prst="rightBrace">
            <a:avLst>
              <a:gd name="adj1" fmla="val 8333"/>
              <a:gd name="adj2" fmla="val 502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68953" y="3700189"/>
            <a:ext cx="14246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T Commons" panose="02000506030000020004" pitchFamily="2" charset="-52"/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  <a:latin typeface="TT Commons" panose="02000506030000020004" pitchFamily="2" charset="-52"/>
              </a:rPr>
              <a:t>коло 60%</a:t>
            </a:r>
          </a:p>
          <a:p>
            <a:r>
              <a:rPr lang="ru-RU" sz="1400" b="1" dirty="0">
                <a:solidFill>
                  <a:srgbClr val="002060"/>
                </a:solidFill>
                <a:latin typeface="TT Commons" panose="02000506030000020004" pitchFamily="2" charset="-52"/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  <a:latin typeface="TT Commons" panose="02000506030000020004" pitchFamily="2" charset="-52"/>
              </a:rPr>
              <a:t>траслей зависят </a:t>
            </a:r>
            <a:r>
              <a:rPr lang="ru-RU" sz="1400" b="1" dirty="0">
                <a:solidFill>
                  <a:srgbClr val="002060"/>
                </a:solidFill>
                <a:latin typeface="TT Commons" panose="02000506030000020004" pitchFamily="2" charset="-52"/>
              </a:rPr>
              <a:t>от объемов выделяемых бюджетных средств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46994"/>
              </p:ext>
            </p:extLst>
          </p:nvPr>
        </p:nvGraphicFramePr>
        <p:xfrm>
          <a:off x="704850" y="1168400"/>
          <a:ext cx="3679825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Лист" r:id="rId4" imgW="3667316" imgH="2295715" progId="Excel.Sheet.8">
                  <p:embed/>
                </p:oleObj>
              </mc:Choice>
              <mc:Fallback>
                <p:oleObj name="Лист" r:id="rId4" imgW="3667316" imgH="2295715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168400"/>
                        <a:ext cx="3679825" cy="239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192388027"/>
              </p:ext>
            </p:extLst>
          </p:nvPr>
        </p:nvGraphicFramePr>
        <p:xfrm>
          <a:off x="416496" y="3634102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29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52274158"/>
              </p:ext>
            </p:extLst>
          </p:nvPr>
        </p:nvGraphicFramePr>
        <p:xfrm>
          <a:off x="52380" y="974977"/>
          <a:ext cx="9725156" cy="267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0" y="46038"/>
            <a:ext cx="9906001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92560" y="404664"/>
            <a:ext cx="6984776" cy="15841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Консолидированный бюджет Чукотского автономного округа</a:t>
            </a:r>
            <a:endParaRPr lang="ru-RU" sz="2200" b="1" dirty="0">
              <a:gradFill flip="none" rotWithShape="1">
                <a:gsLst>
                  <a:gs pos="0">
                    <a:srgbClr val="0070C0"/>
                  </a:gs>
                  <a:gs pos="48000">
                    <a:srgbClr val="0070C0">
                      <a:lumMod val="96000"/>
                      <a:lumOff val="4000"/>
                    </a:srgbClr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latin typeface="TT Commons Bold" panose="02000806030000020004" pitchFamily="2" charset="-52"/>
            </a:endParaRPr>
          </a:p>
        </p:txBody>
      </p:sp>
      <p:grpSp>
        <p:nvGrpSpPr>
          <p:cNvPr id="9220" name="Группа 19"/>
          <p:cNvGrpSpPr>
            <a:grpSpLocks/>
          </p:cNvGrpSpPr>
          <p:nvPr/>
        </p:nvGrpSpPr>
        <p:grpSpPr bwMode="auto">
          <a:xfrm>
            <a:off x="0" y="260350"/>
            <a:ext cx="849313" cy="661988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1368901"/>
              <a:ext cx="500695" cy="146113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3487" y="905955"/>
              <a:ext cx="575953" cy="575222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888222" y="759533"/>
            <a:ext cx="7601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млрд</a:t>
            </a:r>
            <a:r>
              <a:rPr lang="ru-RU" sz="800" b="1" dirty="0" smtClean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. </a:t>
            </a:r>
            <a:r>
              <a:rPr lang="ru-RU" sz="9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222" name="Номер слайда 3"/>
          <p:cNvSpPr txBox="1">
            <a:spLocks/>
          </p:cNvSpPr>
          <p:nvPr/>
        </p:nvSpPr>
        <p:spPr bwMode="auto">
          <a:xfrm>
            <a:off x="9417497" y="6524625"/>
            <a:ext cx="488504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813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185738" eaLnBrk="0" hangingPunct="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928688" indent="-185738" eaLnBrk="0" hangingPunct="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300163" indent="-185738" eaLnBrk="0" hangingPunct="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671638" indent="-185738" eaLnBrk="0" hangingPunct="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128838" indent="-18573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586038" indent="-18573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043238" indent="-18573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500438" indent="-18573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4070"/>
                </a:solidFill>
                <a:latin typeface="TT Commons DemiBold"/>
              </a:rPr>
              <a:t>7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9529763" y="6524625"/>
            <a:ext cx="0" cy="504825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24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36563"/>
            <a:ext cx="3476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455873" y="1388151"/>
            <a:ext cx="1760823" cy="288034"/>
          </a:xfrm>
          <a:prstGeom prst="downArrowCallout">
            <a:avLst/>
          </a:prstGeom>
          <a:noFill/>
          <a:ln>
            <a:solidFill>
              <a:srgbClr val="3B6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T Commons Bold"/>
              </a:rPr>
              <a:t>31,9</a:t>
            </a:r>
            <a:endParaRPr lang="ru-RU" sz="1000" b="1" dirty="0">
              <a:solidFill>
                <a:schemeClr val="tx1"/>
              </a:solidFill>
              <a:latin typeface="TT Commons Bold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45096467"/>
              </p:ext>
            </p:extLst>
          </p:nvPr>
        </p:nvGraphicFramePr>
        <p:xfrm>
          <a:off x="88834" y="3717032"/>
          <a:ext cx="9725156" cy="297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4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568" y="342029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Добыча полезных ископаемых</a:t>
            </a:r>
            <a:endParaRPr lang="ru-RU" sz="2200" b="1" dirty="0">
              <a:gradFill flip="none" rotWithShape="1">
                <a:gsLst>
                  <a:gs pos="0">
                    <a:srgbClr val="0070C0"/>
                  </a:gs>
                  <a:gs pos="48000">
                    <a:srgbClr val="0070C0">
                      <a:lumMod val="96000"/>
                      <a:lumOff val="4000"/>
                    </a:srgbClr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latin typeface="TT Commons Bold" panose="02000806030000020004" pitchFamily="2" charset="-52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933" y="250154"/>
            <a:ext cx="848544" cy="662315"/>
            <a:chOff x="1065318" y="691535"/>
            <a:chExt cx="848544" cy="662315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7B580D29-FF84-4B81-B933-A9301398B914}"/>
                </a:ext>
              </a:extLst>
            </p:cNvPr>
            <p:cNvGrpSpPr/>
            <p:nvPr/>
          </p:nvGrpSpPr>
          <p:grpSpPr>
            <a:xfrm>
              <a:off x="1065318" y="691535"/>
              <a:ext cx="848544" cy="662315"/>
              <a:chOff x="0" y="873656"/>
              <a:chExt cx="821694" cy="641358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xmlns="" id="{83C8BCDB-5FE3-47B2-B731-26C3E56D2AF9}"/>
                  </a:ext>
                </a:extLst>
              </p:cNvPr>
              <p:cNvSpPr/>
              <p:nvPr/>
            </p:nvSpPr>
            <p:spPr>
              <a:xfrm>
                <a:off x="0" y="1369510"/>
                <a:ext cx="501294" cy="14550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8D5F336D-2EBC-4D29-A2A3-EA2C09D280A3}"/>
                  </a:ext>
                </a:extLst>
              </p:cNvPr>
              <p:cNvSpPr/>
              <p:nvPr/>
            </p:nvSpPr>
            <p:spPr>
              <a:xfrm>
                <a:off x="180894" y="873656"/>
                <a:ext cx="640800" cy="640224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A9266238-CB60-4BC8-999B-D4C5C0C1561A}"/>
                  </a:ext>
                </a:extLst>
              </p:cNvPr>
              <p:cNvSpPr/>
              <p:nvPr/>
            </p:nvSpPr>
            <p:spPr>
              <a:xfrm>
                <a:off x="213294" y="905768"/>
                <a:ext cx="576000" cy="576000"/>
              </a:xfrm>
              <a:prstGeom prst="ellipse">
                <a:avLst/>
              </a:prstGeom>
              <a:pattFill prst="pct5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471" y="838551"/>
              <a:ext cx="443044" cy="375746"/>
            </a:xfrm>
            <a:prstGeom prst="rect">
              <a:avLst/>
            </a:prstGeom>
            <a:noFill/>
          </p:spPr>
        </p:pic>
      </p:grp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92475246"/>
              </p:ext>
            </p:extLst>
          </p:nvPr>
        </p:nvGraphicFramePr>
        <p:xfrm>
          <a:off x="515742" y="878136"/>
          <a:ext cx="4190335" cy="28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662347076"/>
              </p:ext>
            </p:extLst>
          </p:nvPr>
        </p:nvGraphicFramePr>
        <p:xfrm>
          <a:off x="515742" y="3717032"/>
          <a:ext cx="420385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771942267"/>
              </p:ext>
            </p:extLst>
          </p:nvPr>
        </p:nvGraphicFramePr>
        <p:xfrm>
          <a:off x="5241033" y="3717032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124385228"/>
              </p:ext>
            </p:extLst>
          </p:nvPr>
        </p:nvGraphicFramePr>
        <p:xfrm>
          <a:off x="5241032" y="878136"/>
          <a:ext cx="4248472" cy="282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-64715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B39CE64-C455-4148-8523-F86CA8A2BF73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ECDEF35B-FA26-48F7-9F8D-C7D88EBC3E92}"/>
              </a:ext>
            </a:extLst>
          </p:cNvPr>
          <p:cNvSpPr txBox="1">
            <a:spLocks/>
          </p:cNvSpPr>
          <p:nvPr/>
        </p:nvSpPr>
        <p:spPr>
          <a:xfrm>
            <a:off x="9417496" y="6525344"/>
            <a:ext cx="488503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8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89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Схема 67"/>
          <p:cNvGraphicFramePr/>
          <p:nvPr>
            <p:extLst>
              <p:ext uri="{D42A27DB-BD31-4B8C-83A1-F6EECF244321}">
                <p14:modId xmlns:p14="http://schemas.microsoft.com/office/powerpoint/2010/main" val="1622518090"/>
              </p:ext>
            </p:extLst>
          </p:nvPr>
        </p:nvGraphicFramePr>
        <p:xfrm>
          <a:off x="416496" y="1478660"/>
          <a:ext cx="42102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1D6C-1286-4D55-B175-E54242908903}"/>
              </a:ext>
            </a:extLst>
          </p:cNvPr>
          <p:cNvSpPr txBox="1"/>
          <p:nvPr/>
        </p:nvSpPr>
        <p:spPr>
          <a:xfrm>
            <a:off x="0" y="50611"/>
            <a:ext cx="99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kern="1400" spc="50" dirty="0">
                <a:solidFill>
                  <a:srgbClr val="0070C0"/>
                </a:solidFill>
                <a:latin typeface="TT Commons ExtraLight" panose="02000806020000020003" pitchFamily="2" charset="-52"/>
                <a:cs typeface="Times New Roman" panose="02020603050405020304" pitchFamily="18" charset="0"/>
              </a:rPr>
              <a:t>Отчёт Губернатора Чукотского автономного округа о результатах деятельности Правительства Чукотского автономного округа за 2019 год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40C5FE9-CF2B-479D-816D-3FFB9EAE7AC4}"/>
              </a:ext>
            </a:extLst>
          </p:cNvPr>
          <p:cNvSpPr txBox="1">
            <a:spLocks/>
          </p:cNvSpPr>
          <p:nvPr/>
        </p:nvSpPr>
        <p:spPr>
          <a:xfrm>
            <a:off x="992560" y="404664"/>
            <a:ext cx="6984776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gradFill flip="none" rotWithShape="1">
                  <a:gsLst>
                    <a:gs pos="0">
                      <a:srgbClr val="0070C0"/>
                    </a:gs>
                    <a:gs pos="48000">
                      <a:srgbClr val="0070C0">
                        <a:lumMod val="96000"/>
                        <a:lumOff val="4000"/>
                      </a:srgbClr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  <a:latin typeface="TT Commons Bold" panose="02000806030000020004" pitchFamily="2" charset="-52"/>
              </a:rPr>
              <a:t>Территории с преференциальным режимом предпринимательской деятельности, итоги 2019 года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B580D29-FF84-4B81-B933-A9301398B914}"/>
              </a:ext>
            </a:extLst>
          </p:cNvPr>
          <p:cNvGrpSpPr/>
          <p:nvPr/>
        </p:nvGrpSpPr>
        <p:grpSpPr>
          <a:xfrm>
            <a:off x="0" y="260648"/>
            <a:ext cx="848544" cy="662315"/>
            <a:chOff x="0" y="873656"/>
            <a:chExt cx="821694" cy="6413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C8BCDB-5FE3-47B2-B731-26C3E56D2AF9}"/>
                </a:ext>
              </a:extLst>
            </p:cNvPr>
            <p:cNvSpPr/>
            <p:nvPr/>
          </p:nvSpPr>
          <p:spPr>
            <a:xfrm>
              <a:off x="0" y="1369510"/>
              <a:ext cx="501294" cy="1455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8D5F336D-2EBC-4D29-A2A3-EA2C09D280A3}"/>
                </a:ext>
              </a:extLst>
            </p:cNvPr>
            <p:cNvSpPr/>
            <p:nvPr/>
          </p:nvSpPr>
          <p:spPr>
            <a:xfrm>
              <a:off x="180894" y="873656"/>
              <a:ext cx="640800" cy="64022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A9266238-CB60-4BC8-999B-D4C5C0C1561A}"/>
                </a:ext>
              </a:extLst>
            </p:cNvPr>
            <p:cNvSpPr/>
            <p:nvPr/>
          </p:nvSpPr>
          <p:spPr>
            <a:xfrm>
              <a:off x="213294" y="905768"/>
              <a:ext cx="576000" cy="576000"/>
            </a:xfrm>
            <a:prstGeom prst="ellipse">
              <a:avLst/>
            </a:prstGeom>
            <a:pattFill prst="pct5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0" y="385976"/>
            <a:ext cx="396866" cy="384464"/>
          </a:xfrm>
          <a:prstGeom prst="rect">
            <a:avLst/>
          </a:prstGeom>
        </p:spPr>
      </p:pic>
      <p:graphicFrame>
        <p:nvGraphicFramePr>
          <p:cNvPr id="67" name="Схема 66"/>
          <p:cNvGraphicFramePr/>
          <p:nvPr>
            <p:extLst>
              <p:ext uri="{D42A27DB-BD31-4B8C-83A1-F6EECF244321}">
                <p14:modId xmlns:p14="http://schemas.microsoft.com/office/powerpoint/2010/main" val="3119657019"/>
              </p:ext>
            </p:extLst>
          </p:nvPr>
        </p:nvGraphicFramePr>
        <p:xfrm>
          <a:off x="420143" y="5783760"/>
          <a:ext cx="8892234" cy="81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042691" y="2280563"/>
            <a:ext cx="34673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На 1 января 2020 г.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50 резидентов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43508" y="3674144"/>
            <a:ext cx="3600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На 1 января 2020 г.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37 млрд. инвестиций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43508" y="5043864"/>
            <a:ext cx="3600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На 1 января 2020 г.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3 490  рабочих мест</a:t>
            </a:r>
          </a:p>
        </p:txBody>
      </p:sp>
      <p:graphicFrame>
        <p:nvGraphicFramePr>
          <p:cNvPr id="75" name="Схема 74"/>
          <p:cNvGraphicFramePr/>
          <p:nvPr>
            <p:extLst>
              <p:ext uri="{D42A27DB-BD31-4B8C-83A1-F6EECF244321}">
                <p14:modId xmlns:p14="http://schemas.microsoft.com/office/powerpoint/2010/main" val="2084674293"/>
              </p:ext>
            </p:extLst>
          </p:nvPr>
        </p:nvGraphicFramePr>
        <p:xfrm>
          <a:off x="5102098" y="1454836"/>
          <a:ext cx="42102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787952" y="2213753"/>
            <a:ext cx="344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На 1 января 2020 г.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7 резидентов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87952" y="3610729"/>
            <a:ext cx="353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На 1 января 2020 г.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154 млн. инвестиций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65344" y="5007705"/>
            <a:ext cx="34470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На 1 января 2020 г.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81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T Commons" panose="02000506030000020004" pitchFamily="2" charset="-52"/>
              </a:rPr>
              <a:t>рабочее место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521552" y="4944615"/>
            <a:ext cx="1394013" cy="6579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Создано</a:t>
            </a:r>
          </a:p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726</a:t>
            </a:r>
          </a:p>
        </p:txBody>
      </p:sp>
      <p:sp>
        <p:nvSpPr>
          <p:cNvPr id="89" name="Стрелка вниз 88"/>
          <p:cNvSpPr/>
          <p:nvPr/>
        </p:nvSpPr>
        <p:spPr>
          <a:xfrm>
            <a:off x="3261235" y="4440804"/>
            <a:ext cx="808745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793893" y="1143974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Проекты ТОР «ЧУКОТКА»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6386" y="1127421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gradFill flip="none" rotWithShape="1"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T Commons Bold" panose="02000806030000020004" pitchFamily="2" charset="-52"/>
                <a:cs typeface="Times New Roman" panose="02020603050405020304" pitchFamily="18" charset="0"/>
              </a:rPr>
              <a:t>Проекты СП ВЛАДИВОСТОК (ГО ПЕВЕК)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3513975" y="2246218"/>
            <a:ext cx="1401590" cy="610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Запущено</a:t>
            </a:r>
          </a:p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12 проектов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518262" y="3614370"/>
            <a:ext cx="1401590" cy="610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Вложено</a:t>
            </a:r>
          </a:p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1,7 млрд</a:t>
            </a:r>
          </a:p>
        </p:txBody>
      </p:sp>
      <p:sp>
        <p:nvSpPr>
          <p:cNvPr id="91" name="Стрелка вниз 90"/>
          <p:cNvSpPr/>
          <p:nvPr/>
        </p:nvSpPr>
        <p:spPr>
          <a:xfrm>
            <a:off x="3243078" y="3183824"/>
            <a:ext cx="826900" cy="60948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Скругленный прямоугольник 106"/>
          <p:cNvSpPr/>
          <p:nvPr/>
        </p:nvSpPr>
        <p:spPr>
          <a:xfrm>
            <a:off x="8159922" y="2204864"/>
            <a:ext cx="1401590" cy="610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Запущено</a:t>
            </a:r>
          </a:p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2 проекта</a:t>
            </a:r>
          </a:p>
        </p:txBody>
      </p:sp>
      <p:sp>
        <p:nvSpPr>
          <p:cNvPr id="95" name="Стрелка вниз 94"/>
          <p:cNvSpPr/>
          <p:nvPr/>
        </p:nvSpPr>
        <p:spPr>
          <a:xfrm>
            <a:off x="7867134" y="1695204"/>
            <a:ext cx="826900" cy="60948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Скругленный прямоугольник 107"/>
          <p:cNvSpPr/>
          <p:nvPr/>
        </p:nvSpPr>
        <p:spPr>
          <a:xfrm>
            <a:off x="8159312" y="3569833"/>
            <a:ext cx="1401590" cy="610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Вложено</a:t>
            </a:r>
          </a:p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16 млн</a:t>
            </a:r>
          </a:p>
        </p:txBody>
      </p:sp>
      <p:sp>
        <p:nvSpPr>
          <p:cNvPr id="99" name="Стрелка вниз 98"/>
          <p:cNvSpPr/>
          <p:nvPr/>
        </p:nvSpPr>
        <p:spPr>
          <a:xfrm>
            <a:off x="7881942" y="3144278"/>
            <a:ext cx="826900" cy="60948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Скругленный прямоугольник 108"/>
          <p:cNvSpPr/>
          <p:nvPr/>
        </p:nvSpPr>
        <p:spPr>
          <a:xfrm>
            <a:off x="8159312" y="4932251"/>
            <a:ext cx="1401590" cy="610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Создано</a:t>
            </a:r>
          </a:p>
          <a:p>
            <a:pPr algn="ctr"/>
            <a:r>
              <a:rPr lang="ru-RU" sz="1600" dirty="0">
                <a:latin typeface="TT Commons DemiBold" panose="02000506030000020004" pitchFamily="2" charset="-52"/>
              </a:rPr>
              <a:t>7</a:t>
            </a:r>
          </a:p>
        </p:txBody>
      </p:sp>
      <p:sp>
        <p:nvSpPr>
          <p:cNvPr id="103" name="Стрелка вниз 102"/>
          <p:cNvSpPr/>
          <p:nvPr/>
        </p:nvSpPr>
        <p:spPr>
          <a:xfrm>
            <a:off x="7917924" y="4440805"/>
            <a:ext cx="826900" cy="66478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низ 90">
            <a:extLst>
              <a:ext uri="{FF2B5EF4-FFF2-40B4-BE49-F238E27FC236}">
                <a16:creationId xmlns:a16="http://schemas.microsoft.com/office/drawing/2014/main" xmlns="" id="{FCCD2524-6F6A-4129-B0B1-7CBF8D3E577C}"/>
              </a:ext>
            </a:extLst>
          </p:cNvPr>
          <p:cNvSpPr/>
          <p:nvPr/>
        </p:nvSpPr>
        <p:spPr>
          <a:xfrm>
            <a:off x="3243078" y="1769645"/>
            <a:ext cx="826900" cy="60948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3E223857-B59D-494F-B723-FAD13F2AEBCA}"/>
              </a:ext>
            </a:extLst>
          </p:cNvPr>
          <p:cNvSpPr txBox="1">
            <a:spLocks/>
          </p:cNvSpPr>
          <p:nvPr/>
        </p:nvSpPr>
        <p:spPr>
          <a:xfrm>
            <a:off x="9489504" y="6525344"/>
            <a:ext cx="416495" cy="332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>
                  <a:noFill/>
                </a:ln>
                <a:solidFill>
                  <a:srgbClr val="004070"/>
                </a:solidFill>
                <a:latin typeface="TT Commons DemiBold" panose="02000506030000020004" pitchFamily="2" charset="-52"/>
              </a:rPr>
              <a:t>9</a:t>
            </a:r>
            <a:endParaRPr lang="ru-RU" sz="1600" dirty="0">
              <a:ln w="0">
                <a:noFill/>
              </a:ln>
              <a:solidFill>
                <a:srgbClr val="004070"/>
              </a:solidFill>
              <a:latin typeface="TT Commons DemiBold" panose="02000506030000020004" pitchFamily="2" charset="-52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7ADA5F27-AE85-41B8-80F1-E26979954D30}"/>
              </a:ext>
            </a:extLst>
          </p:cNvPr>
          <p:cNvCxnSpPr>
            <a:cxnSpLocks/>
          </p:cNvCxnSpPr>
          <p:nvPr/>
        </p:nvCxnSpPr>
        <p:spPr>
          <a:xfrm flipH="1">
            <a:off x="9530528" y="6525344"/>
            <a:ext cx="1" cy="504056"/>
          </a:xfrm>
          <a:prstGeom prst="line">
            <a:avLst/>
          </a:prstGeom>
          <a:ln w="19050">
            <a:solidFill>
              <a:srgbClr val="0040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18707</TotalTime>
  <Words>4640</Words>
  <Application>Microsoft Office PowerPoint</Application>
  <PresentationFormat>Лист A4 (210x297 мм)</PresentationFormat>
  <Paragraphs>1006</Paragraphs>
  <Slides>32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Губернатора</dc:title>
  <dc:creator>Фоминых Вероника Игоревна</dc:creator>
  <cp:lastModifiedBy>Компаниец Елена Анатольевна</cp:lastModifiedBy>
  <cp:revision>793</cp:revision>
  <cp:lastPrinted>2020-02-17T07:39:01Z</cp:lastPrinted>
  <dcterms:created xsi:type="dcterms:W3CDTF">2020-01-19T22:42:40Z</dcterms:created>
  <dcterms:modified xsi:type="dcterms:W3CDTF">2020-05-27T22:23:53Z</dcterms:modified>
</cp:coreProperties>
</file>